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60" r:id="rId3"/>
    <p:sldId id="261" r:id="rId4"/>
    <p:sldId id="258" r:id="rId5"/>
    <p:sldId id="273" r:id="rId6"/>
    <p:sldId id="259" r:id="rId7"/>
    <p:sldId id="262" r:id="rId8"/>
    <p:sldId id="263" r:id="rId9"/>
    <p:sldId id="264" r:id="rId10"/>
    <p:sldId id="272" r:id="rId11"/>
    <p:sldId id="265" r:id="rId12"/>
    <p:sldId id="266" r:id="rId13"/>
    <p:sldId id="267" r:id="rId14"/>
    <p:sldId id="268" r:id="rId15"/>
    <p:sldId id="269" r:id="rId16"/>
    <p:sldId id="271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A55AE7-0374-4610-8DC3-5DF2E62BAE68}" type="datetimeFigureOut">
              <a:rPr lang="en-US" smtClean="0"/>
              <a:pPr/>
              <a:t>12/20/2014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BCA2BA-9225-47B9-B05B-133554D9AB2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8F0BB8B1-3700-48D2-9FDF-AD934BAC005A}" type="slidenum">
              <a:rPr lang="en-US">
                <a:latin typeface="Comic Sans MS" pitchFamily="66" charset="0"/>
              </a:rPr>
              <a:pPr/>
              <a:t>2</a:t>
            </a:fld>
            <a:endParaRPr lang="en-US">
              <a:latin typeface="Comic Sans MS" pitchFamily="66" charset="0"/>
            </a:endParaRPr>
          </a:p>
        </p:txBody>
      </p:sp>
      <p:sp>
        <p:nvSpPr>
          <p:cNvPr id="25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id-ID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0C53909-F2DB-4A59-8740-27BCEAA88B4B}" type="slidenum">
              <a:rPr lang="en-US">
                <a:latin typeface="Comic Sans MS" pitchFamily="66" charset="0"/>
              </a:rPr>
              <a:pPr/>
              <a:t>4</a:t>
            </a:fld>
            <a:endParaRPr lang="en-US">
              <a:latin typeface="Comic Sans MS" pitchFamily="66" charset="0"/>
            </a:endParaRPr>
          </a:p>
        </p:txBody>
      </p:sp>
      <p:sp>
        <p:nvSpPr>
          <p:cNvPr id="19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id-ID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EFA7222C-17D9-4872-AA1D-E527125A28AE}" type="slidenum">
              <a:rPr lang="en-US" altLang="zh-CN">
                <a:latin typeface="Comic Sans MS" pitchFamily="66" charset="0"/>
              </a:rPr>
              <a:pPr/>
              <a:t>6</a:t>
            </a:fld>
            <a:endParaRPr lang="en-US" altLang="zh-CN">
              <a:latin typeface="Comic Sans MS" pitchFamily="66" charset="0"/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zh-CN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69634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id-ID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0" hangingPunct="0"/>
            <a:fld id="{4045B562-3236-41E0-BD49-D49E82E93C75}" type="slidenum">
              <a:rPr lang="en-US"/>
              <a:pPr eaLnBrk="0" hangingPunct="0"/>
              <a:t>11</a:t>
            </a:fld>
            <a:endParaRPr lang="en-US"/>
          </a:p>
        </p:txBody>
      </p:sp>
      <p:sp>
        <p:nvSpPr>
          <p:cNvPr id="72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id-ID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5FD84-0700-4492-A3C8-E8C58C23B5FA}" type="datetimeFigureOut">
              <a:rPr lang="en-US" smtClean="0"/>
              <a:pPr/>
              <a:t>12/20/2014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0EA97-9290-4130-AA8C-0DFB8381D2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5FD84-0700-4492-A3C8-E8C58C23B5FA}" type="datetimeFigureOut">
              <a:rPr lang="en-US" smtClean="0"/>
              <a:pPr/>
              <a:t>12/20/2014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0EA97-9290-4130-AA8C-0DFB8381D2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5FD84-0700-4492-A3C8-E8C58C23B5FA}" type="datetimeFigureOut">
              <a:rPr lang="en-US" smtClean="0"/>
              <a:pPr/>
              <a:t>12/20/2014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0EA97-9290-4130-AA8C-0DFB8381D2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5FD84-0700-4492-A3C8-E8C58C23B5FA}" type="datetimeFigureOut">
              <a:rPr lang="en-US" smtClean="0"/>
              <a:pPr/>
              <a:t>12/20/2014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0EA97-9290-4130-AA8C-0DFB8381D2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5FD84-0700-4492-A3C8-E8C58C23B5FA}" type="datetimeFigureOut">
              <a:rPr lang="en-US" smtClean="0"/>
              <a:pPr/>
              <a:t>12/20/2014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0EA97-9290-4130-AA8C-0DFB8381D2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5FD84-0700-4492-A3C8-E8C58C23B5FA}" type="datetimeFigureOut">
              <a:rPr lang="en-US" smtClean="0"/>
              <a:pPr/>
              <a:t>12/20/2014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0EA97-9290-4130-AA8C-0DFB8381D2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5FD84-0700-4492-A3C8-E8C58C23B5FA}" type="datetimeFigureOut">
              <a:rPr lang="en-US" smtClean="0"/>
              <a:pPr/>
              <a:t>12/20/2014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0EA97-9290-4130-AA8C-0DFB8381D2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5FD84-0700-4492-A3C8-E8C58C23B5FA}" type="datetimeFigureOut">
              <a:rPr lang="en-US" smtClean="0"/>
              <a:pPr/>
              <a:t>12/20/2014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0EA97-9290-4130-AA8C-0DFB8381D2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5FD84-0700-4492-A3C8-E8C58C23B5FA}" type="datetimeFigureOut">
              <a:rPr lang="en-US" smtClean="0"/>
              <a:pPr/>
              <a:t>12/20/2014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0EA97-9290-4130-AA8C-0DFB8381D2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5FD84-0700-4492-A3C8-E8C58C23B5FA}" type="datetimeFigureOut">
              <a:rPr lang="en-US" smtClean="0"/>
              <a:pPr/>
              <a:t>12/20/2014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0EA97-9290-4130-AA8C-0DFB8381D2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5FD84-0700-4492-A3C8-E8C58C23B5FA}" type="datetimeFigureOut">
              <a:rPr lang="en-US" smtClean="0"/>
              <a:pPr/>
              <a:t>12/20/2014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0EA97-9290-4130-AA8C-0DFB8381D2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457200"/>
            <a:ext cx="7162800" cy="990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5400" y="1676400"/>
            <a:ext cx="35052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1676400"/>
            <a:ext cx="35052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295400" y="6248400"/>
            <a:ext cx="1295400" cy="45720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276600" y="6248400"/>
            <a:ext cx="3135313" cy="45720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162800" y="6248400"/>
            <a:ext cx="1295400" cy="45720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latin typeface="Times New Roman" charset="0"/>
              </a:defRPr>
            </a:lvl1pPr>
          </a:lstStyle>
          <a:p>
            <a:pPr>
              <a:defRPr/>
            </a:pPr>
            <a:fld id="{9E5C96FB-A5D9-4C69-850B-4CE7B9EE8AF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45FD84-0700-4492-A3C8-E8C58C23B5FA}" type="datetimeFigureOut">
              <a:rPr lang="en-US" smtClean="0"/>
              <a:pPr/>
              <a:t>12/20/2014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80EA97-9290-4130-AA8C-0DFB8381D2A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Tambahan</a:t>
            </a:r>
            <a:r>
              <a:rPr lang="en-US" dirty="0" smtClean="0"/>
              <a:t> </a:t>
            </a:r>
            <a:r>
              <a:rPr lang="en-US" dirty="0" err="1" smtClean="0"/>
              <a:t>wawasan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Angelica </a:t>
            </a:r>
            <a:r>
              <a:rPr lang="en-US" dirty="0" err="1" smtClean="0">
                <a:solidFill>
                  <a:schemeClr val="accent1">
                    <a:lumMod val="75000"/>
                  </a:schemeClr>
                </a:solidFill>
              </a:rPr>
              <a:t>kresnamurti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en-US" dirty="0" err="1" smtClean="0">
                <a:solidFill>
                  <a:schemeClr val="accent1">
                    <a:lumMod val="75000"/>
                  </a:schemeClr>
                </a:solidFill>
              </a:rPr>
              <a:t>M.Farm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., Apt.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258888" y="549275"/>
            <a:ext cx="6400800" cy="1279525"/>
          </a:xfrm>
        </p:spPr>
        <p:txBody>
          <a:bodyPr/>
          <a:lstStyle/>
          <a:p>
            <a:pPr eaLnBrk="1" hangingPunct="1">
              <a:defRPr/>
            </a:pPr>
            <a:r>
              <a:rPr lang="id-ID" b="1" dirty="0" smtClean="0">
                <a:solidFill>
                  <a:srgbClr val="009900"/>
                </a:solidFill>
              </a:rPr>
              <a:t>KLASIFIKASI</a:t>
            </a:r>
            <a:r>
              <a:rPr lang="en-US" b="1" dirty="0" smtClean="0">
                <a:solidFill>
                  <a:srgbClr val="009900"/>
                </a:solidFill>
              </a:rPr>
              <a:t> HT</a:t>
            </a:r>
            <a:endParaRPr lang="en-US" b="1" dirty="0" smtClean="0"/>
          </a:p>
        </p:txBody>
      </p:sp>
      <p:sp>
        <p:nvSpPr>
          <p:cNvPr id="74757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609600" y="2133600"/>
            <a:ext cx="8064500" cy="4114800"/>
          </a:xfrm>
        </p:spPr>
        <p:txBody>
          <a:bodyPr>
            <a:normAutofit fontScale="92500" lnSpcReduction="10000"/>
          </a:bodyPr>
          <a:lstStyle/>
          <a:p>
            <a:pPr algn="l" eaLnBrk="1" hangingPunct="1">
              <a:lnSpc>
                <a:spcPct val="90000"/>
              </a:lnSpc>
              <a:buFont typeface="Monotype Sorts" pitchFamily="2" charset="2"/>
              <a:buNone/>
              <a:defRPr/>
            </a:pPr>
            <a:r>
              <a:rPr lang="en-US" dirty="0" err="1" smtClean="0">
                <a:solidFill>
                  <a:schemeClr val="tx1"/>
                </a:solidFill>
              </a:rPr>
              <a:t>A.Hipertensi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esensial</a:t>
            </a:r>
            <a:r>
              <a:rPr lang="en-US" dirty="0" smtClean="0">
                <a:solidFill>
                  <a:schemeClr val="tx1"/>
                </a:solidFill>
              </a:rPr>
              <a:t> (HT primer)= HT </a:t>
            </a:r>
          </a:p>
          <a:p>
            <a:pPr algn="l" eaLnBrk="1" hangingPunct="1">
              <a:lnSpc>
                <a:spcPct val="90000"/>
              </a:lnSpc>
              <a:buFont typeface="Monotype Sorts" pitchFamily="2" charset="2"/>
              <a:buNone/>
              <a:defRPr/>
            </a:pPr>
            <a:r>
              <a:rPr lang="en-US" dirty="0" smtClean="0">
                <a:solidFill>
                  <a:schemeClr val="tx1"/>
                </a:solidFill>
              </a:rPr>
              <a:t>    </a:t>
            </a:r>
            <a:r>
              <a:rPr lang="en-US" dirty="0" err="1" smtClean="0">
                <a:solidFill>
                  <a:schemeClr val="tx1"/>
                </a:solidFill>
              </a:rPr>
              <a:t>Idiopatik</a:t>
            </a:r>
            <a:r>
              <a:rPr lang="en-US" dirty="0" smtClean="0">
                <a:solidFill>
                  <a:schemeClr val="tx1"/>
                </a:solidFill>
              </a:rPr>
              <a:t>, </a:t>
            </a:r>
            <a:r>
              <a:rPr lang="en-US" dirty="0" err="1" smtClean="0">
                <a:solidFill>
                  <a:schemeClr val="tx1"/>
                </a:solidFill>
              </a:rPr>
              <a:t>yg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blm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jelas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penyebabnya</a:t>
            </a:r>
            <a:r>
              <a:rPr lang="en-US" dirty="0" smtClean="0">
                <a:solidFill>
                  <a:schemeClr val="tx1"/>
                </a:solidFill>
              </a:rPr>
              <a:t>.</a:t>
            </a:r>
          </a:p>
          <a:p>
            <a:pPr algn="l" eaLnBrk="1" hangingPunct="1">
              <a:lnSpc>
                <a:spcPct val="90000"/>
              </a:lnSpc>
              <a:buFont typeface="Monotype Sorts" pitchFamily="2" charset="2"/>
              <a:buNone/>
              <a:defRPr/>
            </a:pP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smtClean="0">
                <a:solidFill>
                  <a:schemeClr val="tx1"/>
                </a:solidFill>
              </a:rPr>
              <a:t>   </a:t>
            </a:r>
            <a:r>
              <a:rPr lang="en-US" dirty="0" err="1" smtClean="0">
                <a:solidFill>
                  <a:schemeClr val="tx1"/>
                </a:solidFill>
              </a:rPr>
              <a:t>Dipeng</a:t>
            </a:r>
            <a:r>
              <a:rPr lang="id-ID" dirty="0">
                <a:solidFill>
                  <a:schemeClr val="tx1"/>
                </a:solidFill>
              </a:rPr>
              <a:t>a</a:t>
            </a:r>
            <a:r>
              <a:rPr lang="en-US" dirty="0" err="1" smtClean="0">
                <a:solidFill>
                  <a:schemeClr val="tx1"/>
                </a:solidFill>
              </a:rPr>
              <a:t>ruhi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usia</a:t>
            </a:r>
            <a:r>
              <a:rPr lang="en-US" dirty="0" smtClean="0">
                <a:solidFill>
                  <a:schemeClr val="tx1"/>
                </a:solidFill>
              </a:rPr>
              <a:t>, </a:t>
            </a:r>
            <a:r>
              <a:rPr lang="en-US" dirty="0" err="1" smtClean="0">
                <a:solidFill>
                  <a:schemeClr val="tx1"/>
                </a:solidFill>
              </a:rPr>
              <a:t>jenis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kelamin</a:t>
            </a:r>
            <a:r>
              <a:rPr lang="en-US" dirty="0" smtClean="0">
                <a:solidFill>
                  <a:schemeClr val="tx1"/>
                </a:solidFill>
              </a:rPr>
              <a:t>, </a:t>
            </a:r>
            <a:r>
              <a:rPr lang="en-US" dirty="0" err="1" smtClean="0">
                <a:solidFill>
                  <a:schemeClr val="tx1"/>
                </a:solidFill>
              </a:rPr>
              <a:t>merokok</a:t>
            </a:r>
            <a:r>
              <a:rPr lang="en-US" dirty="0" smtClean="0">
                <a:solidFill>
                  <a:schemeClr val="tx1"/>
                </a:solidFill>
              </a:rPr>
              <a:t>, </a:t>
            </a:r>
          </a:p>
          <a:p>
            <a:pPr algn="l" eaLnBrk="1" hangingPunct="1">
              <a:lnSpc>
                <a:spcPct val="90000"/>
              </a:lnSpc>
              <a:buFont typeface="Monotype Sorts" pitchFamily="2" charset="2"/>
              <a:buNone/>
              <a:defRPr/>
            </a:pP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smtClean="0">
                <a:solidFill>
                  <a:schemeClr val="tx1"/>
                </a:solidFill>
              </a:rPr>
              <a:t>   </a:t>
            </a:r>
            <a:r>
              <a:rPr lang="en-US" dirty="0" err="1" smtClean="0">
                <a:solidFill>
                  <a:schemeClr val="tx1"/>
                </a:solidFill>
              </a:rPr>
              <a:t>kholesterol</a:t>
            </a:r>
            <a:r>
              <a:rPr lang="en-US" dirty="0" smtClean="0">
                <a:solidFill>
                  <a:schemeClr val="tx1"/>
                </a:solidFill>
              </a:rPr>
              <a:t>, </a:t>
            </a:r>
            <a:r>
              <a:rPr lang="en-US" dirty="0" err="1" smtClean="0">
                <a:solidFill>
                  <a:schemeClr val="tx1"/>
                </a:solidFill>
              </a:rPr>
              <a:t>Berat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badan</a:t>
            </a:r>
            <a:endParaRPr lang="en-US" dirty="0" smtClean="0">
              <a:solidFill>
                <a:schemeClr val="tx1"/>
              </a:solidFill>
            </a:endParaRPr>
          </a:p>
          <a:p>
            <a:pPr algn="l" eaLnBrk="1" hangingPunct="1">
              <a:lnSpc>
                <a:spcPct val="90000"/>
              </a:lnSpc>
              <a:buFont typeface="Monotype Sorts" pitchFamily="2" charset="2"/>
              <a:buNone/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algn="l" eaLnBrk="1" hangingPunct="1">
              <a:lnSpc>
                <a:spcPct val="90000"/>
              </a:lnSpc>
              <a:buFont typeface="Monotype Sorts" pitchFamily="2" charset="2"/>
              <a:buNone/>
              <a:defRPr/>
            </a:pPr>
            <a:r>
              <a:rPr lang="en-US" dirty="0" err="1" smtClean="0">
                <a:solidFill>
                  <a:schemeClr val="tx1"/>
                </a:solidFill>
              </a:rPr>
              <a:t>B.Hipertensi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sekunder</a:t>
            </a:r>
            <a:r>
              <a:rPr lang="en-US" dirty="0" smtClean="0">
                <a:solidFill>
                  <a:schemeClr val="tx1"/>
                </a:solidFill>
              </a:rPr>
              <a:t>. </a:t>
            </a:r>
          </a:p>
          <a:p>
            <a:pPr algn="l" eaLnBrk="1" hangingPunct="1">
              <a:lnSpc>
                <a:spcPct val="90000"/>
              </a:lnSpc>
              <a:buFont typeface="Monotype Sorts" pitchFamily="2" charset="2"/>
              <a:buNone/>
              <a:defRPr/>
            </a:pP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smtClean="0">
                <a:solidFill>
                  <a:schemeClr val="tx1"/>
                </a:solidFill>
              </a:rPr>
              <a:t>  </a:t>
            </a:r>
            <a:r>
              <a:rPr lang="en-US" dirty="0" err="1" smtClean="0">
                <a:solidFill>
                  <a:schemeClr val="tx1"/>
                </a:solidFill>
              </a:rPr>
              <a:t>Dipengaruhi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oleh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obat</a:t>
            </a:r>
            <a:r>
              <a:rPr lang="en-US" dirty="0" smtClean="0">
                <a:solidFill>
                  <a:schemeClr val="tx1"/>
                </a:solidFill>
              </a:rPr>
              <a:t>, </a:t>
            </a:r>
            <a:r>
              <a:rPr lang="en-US" dirty="0" err="1" smtClean="0">
                <a:solidFill>
                  <a:schemeClr val="tx1"/>
                </a:solidFill>
              </a:rPr>
              <a:t>penyakit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ginjal</a:t>
            </a:r>
            <a:r>
              <a:rPr lang="en-US" dirty="0" smtClean="0">
                <a:solidFill>
                  <a:schemeClr val="tx1"/>
                </a:solidFill>
              </a:rPr>
              <a:t>, </a:t>
            </a:r>
            <a:r>
              <a:rPr lang="en-US" dirty="0" err="1" smtClean="0">
                <a:solidFill>
                  <a:schemeClr val="tx1"/>
                </a:solidFill>
              </a:rPr>
              <a:t>penyakit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</a:p>
          <a:p>
            <a:pPr algn="l" eaLnBrk="1" hangingPunct="1">
              <a:lnSpc>
                <a:spcPct val="90000"/>
              </a:lnSpc>
              <a:buFont typeface="Monotype Sorts" pitchFamily="2" charset="2"/>
              <a:buNone/>
              <a:defRPr/>
            </a:pP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smtClean="0">
                <a:solidFill>
                  <a:schemeClr val="tx1"/>
                </a:solidFill>
              </a:rPr>
              <a:t>  </a:t>
            </a:r>
            <a:r>
              <a:rPr lang="en-US" dirty="0" err="1" smtClean="0">
                <a:solidFill>
                  <a:schemeClr val="tx1"/>
                </a:solidFill>
              </a:rPr>
              <a:t>endokrin</a:t>
            </a:r>
            <a:r>
              <a:rPr lang="en-US" dirty="0" smtClean="0">
                <a:solidFill>
                  <a:schemeClr val="tx1"/>
                </a:solidFill>
              </a:rPr>
              <a:t> (DM, </a:t>
            </a:r>
            <a:r>
              <a:rPr lang="en-US" dirty="0" err="1" smtClean="0">
                <a:solidFill>
                  <a:schemeClr val="tx1"/>
                </a:solidFill>
              </a:rPr>
              <a:t>tiroid</a:t>
            </a:r>
            <a:r>
              <a:rPr lang="en-US" dirty="0" smtClean="0">
                <a:solidFill>
                  <a:schemeClr val="tx1"/>
                </a:solidFill>
              </a:rPr>
              <a:t>, Cushing syndrome)</a:t>
            </a:r>
          </a:p>
          <a:p>
            <a:pPr algn="l" eaLnBrk="1" hangingPunct="1">
              <a:lnSpc>
                <a:spcPct val="90000"/>
              </a:lnSpc>
              <a:buFont typeface="Monotype Sorts" pitchFamily="2" charset="2"/>
              <a:buNone/>
              <a:defRPr/>
            </a:pPr>
            <a:r>
              <a:rPr lang="en-US" dirty="0" smtClean="0">
                <a:solidFill>
                  <a:srgbClr val="6600CC"/>
                </a:solidFill>
              </a:rPr>
              <a:t> </a:t>
            </a:r>
          </a:p>
        </p:txBody>
      </p:sp>
      <p:pic>
        <p:nvPicPr>
          <p:cNvPr id="24580" name="Picture 2" descr="http://t0.gstatic.com/images?q=tbn:ANd9GcSx7FqdP82CWXEMf2zPUxfJxLoamb6hKFMGUshMwZJGQa7XY5Ov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32588" y="42863"/>
            <a:ext cx="2143125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3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20800" y="0"/>
            <a:ext cx="65008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4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16013" y="4508500"/>
            <a:ext cx="2160587" cy="58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5" name="Rectangle 6"/>
          <p:cNvSpPr>
            <a:spLocks noChangeArrowheads="1"/>
          </p:cNvSpPr>
          <p:nvPr/>
        </p:nvSpPr>
        <p:spPr bwMode="auto">
          <a:xfrm>
            <a:off x="1042988" y="4437063"/>
            <a:ext cx="2376487" cy="863600"/>
          </a:xfrm>
          <a:prstGeom prst="rect">
            <a:avLst/>
          </a:prstGeom>
          <a:noFill/>
          <a:ln w="76200" cmpd="tri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id-ID">
              <a:solidFill>
                <a:schemeClr val="tx2"/>
              </a:solidFill>
            </a:endParaRPr>
          </a:p>
        </p:txBody>
      </p:sp>
      <p:sp>
        <p:nvSpPr>
          <p:cNvPr id="28676" name="TextBox 1"/>
          <p:cNvSpPr txBox="1">
            <a:spLocks noChangeArrowheads="1"/>
          </p:cNvSpPr>
          <p:nvPr/>
        </p:nvSpPr>
        <p:spPr bwMode="auto">
          <a:xfrm>
            <a:off x="1476375" y="5589588"/>
            <a:ext cx="230346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id-ID"/>
              <a:t>((</a:t>
            </a:r>
            <a:r>
              <a:rPr lang="id-ID">
                <a:solidFill>
                  <a:srgbClr val="FF0000"/>
                </a:solidFill>
              </a:rPr>
              <a:t>(DiPiro, 2011)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4"/>
          <p:cNvSpPr>
            <a:spLocks noChangeArrowheads="1"/>
          </p:cNvSpPr>
          <p:nvPr/>
        </p:nvSpPr>
        <p:spPr bwMode="auto">
          <a:xfrm>
            <a:off x="685800" y="1905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anchor="ctr"/>
          <a:lstStyle/>
          <a:p>
            <a:pPr eaLnBrk="0" hangingPunct="0">
              <a:defRPr/>
            </a:pPr>
            <a:r>
              <a:rPr lang="en-US" sz="44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Times New Roman" charset="0"/>
              </a:rPr>
              <a:t>KLASIFIKASI TEK DARAH</a:t>
            </a:r>
            <a:br>
              <a:rPr lang="en-US" sz="44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Times New Roman" charset="0"/>
              </a:rPr>
            </a:br>
            <a:r>
              <a:rPr lang="en-US" sz="44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Times New Roman" charset="0"/>
              </a:rPr>
              <a:t>JNC-7</a:t>
            </a:r>
          </a:p>
        </p:txBody>
      </p:sp>
      <p:sp>
        <p:nvSpPr>
          <p:cNvPr id="18434" name="Rectangle 6"/>
          <p:cNvSpPr>
            <a:spLocks noChangeArrowheads="1"/>
          </p:cNvSpPr>
          <p:nvPr/>
        </p:nvSpPr>
        <p:spPr bwMode="auto">
          <a:xfrm>
            <a:off x="544513" y="1527175"/>
            <a:ext cx="7685087" cy="3113088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id-ID"/>
          </a:p>
        </p:txBody>
      </p:sp>
      <p:graphicFrame>
        <p:nvGraphicFramePr>
          <p:cNvPr id="54301" name="Group 29"/>
          <p:cNvGraphicFramePr>
            <a:graphicFrameLocks noGrp="1"/>
          </p:cNvGraphicFramePr>
          <p:nvPr/>
        </p:nvGraphicFramePr>
        <p:xfrm>
          <a:off x="468313" y="2349500"/>
          <a:ext cx="7939087" cy="517638"/>
        </p:xfrm>
        <a:graphic>
          <a:graphicData uri="http://schemas.openxmlformats.org/drawingml/2006/table">
            <a:tbl>
              <a:tblPr/>
              <a:tblGrid>
                <a:gridCol w="2909887"/>
                <a:gridCol w="1909763"/>
                <a:gridCol w="1135062"/>
                <a:gridCol w="1984375"/>
              </a:tblGrid>
              <a:tr h="5175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Normal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T="45459" marB="45459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&lt;120</a:t>
                      </a:r>
                    </a:p>
                  </a:txBody>
                  <a:tcPr marT="45459" marB="4545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and</a:t>
                      </a:r>
                    </a:p>
                  </a:txBody>
                  <a:tcPr marT="45459" marB="4545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&lt;80</a:t>
                      </a:r>
                    </a:p>
                  </a:txBody>
                  <a:tcPr marT="45459" marB="4545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54321" name="Group 49"/>
          <p:cNvGraphicFramePr>
            <a:graphicFrameLocks noGrp="1"/>
          </p:cNvGraphicFramePr>
          <p:nvPr/>
        </p:nvGraphicFramePr>
        <p:xfrm>
          <a:off x="468313" y="3429000"/>
          <a:ext cx="7939087" cy="944690"/>
        </p:xfrm>
        <a:graphic>
          <a:graphicData uri="http://schemas.openxmlformats.org/drawingml/2006/table">
            <a:tbl>
              <a:tblPr/>
              <a:tblGrid>
                <a:gridCol w="2909887"/>
                <a:gridCol w="1909763"/>
                <a:gridCol w="1135062"/>
                <a:gridCol w="1984375"/>
              </a:tblGrid>
              <a:tr h="9445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Stage 1 Hypertension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T="45625" marB="45625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140</a:t>
                      </a: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/>
                          <a:cs typeface="Arial" charset="0"/>
                        </a:rPr>
                        <a:t>–</a:t>
                      </a: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159</a:t>
                      </a:r>
                    </a:p>
                  </a:txBody>
                  <a:tcPr marT="45625" marB="456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or</a:t>
                      </a:r>
                    </a:p>
                  </a:txBody>
                  <a:tcPr marT="45625" marB="456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90</a:t>
                      </a: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/>
                          <a:cs typeface="Arial" charset="0"/>
                        </a:rPr>
                        <a:t>–</a:t>
                      </a: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99</a:t>
                      </a:r>
                    </a:p>
                  </a:txBody>
                  <a:tcPr marT="45625" marB="456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54341" name="Group 69"/>
          <p:cNvGraphicFramePr>
            <a:graphicFrameLocks noGrp="1"/>
          </p:cNvGraphicFramePr>
          <p:nvPr/>
        </p:nvGraphicFramePr>
        <p:xfrm>
          <a:off x="468313" y="2852738"/>
          <a:ext cx="7939087" cy="517638"/>
        </p:xfrm>
        <a:graphic>
          <a:graphicData uri="http://schemas.openxmlformats.org/drawingml/2006/table">
            <a:tbl>
              <a:tblPr/>
              <a:tblGrid>
                <a:gridCol w="2909887"/>
                <a:gridCol w="1909763"/>
                <a:gridCol w="1135062"/>
                <a:gridCol w="1984375"/>
              </a:tblGrid>
              <a:tr h="5175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Prehypertension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T="45459" marB="45459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120</a:t>
                      </a: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/>
                          <a:cs typeface="Arial" charset="0"/>
                        </a:rPr>
                        <a:t>–</a:t>
                      </a: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139</a:t>
                      </a:r>
                    </a:p>
                  </a:txBody>
                  <a:tcPr marT="45459" marB="4545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or</a:t>
                      </a:r>
                    </a:p>
                  </a:txBody>
                  <a:tcPr marT="45459" marB="4545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80</a:t>
                      </a: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/>
                          <a:cs typeface="Arial" charset="0"/>
                        </a:rPr>
                        <a:t>–</a:t>
                      </a: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89</a:t>
                      </a:r>
                    </a:p>
                  </a:txBody>
                  <a:tcPr marT="45459" marB="4545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54361" name="Group 89"/>
          <p:cNvGraphicFramePr>
            <a:graphicFrameLocks noGrp="1"/>
          </p:cNvGraphicFramePr>
          <p:nvPr/>
        </p:nvGraphicFramePr>
        <p:xfrm>
          <a:off x="468313" y="4365625"/>
          <a:ext cx="7939087" cy="944690"/>
        </p:xfrm>
        <a:graphic>
          <a:graphicData uri="http://schemas.openxmlformats.org/drawingml/2006/table">
            <a:tbl>
              <a:tblPr/>
              <a:tblGrid>
                <a:gridCol w="2909887"/>
                <a:gridCol w="1909763"/>
                <a:gridCol w="1135062"/>
                <a:gridCol w="1984375"/>
              </a:tblGrid>
              <a:tr h="9445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Stage 2 Hypertension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T="45625" marB="45625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&gt;</a:t>
                      </a: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160</a:t>
                      </a:r>
                    </a:p>
                  </a:txBody>
                  <a:tcPr marT="45625" marB="456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or</a:t>
                      </a:r>
                    </a:p>
                  </a:txBody>
                  <a:tcPr marT="45625" marB="456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&gt;</a:t>
                      </a: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100</a:t>
                      </a:r>
                    </a:p>
                  </a:txBody>
                  <a:tcPr marT="45625" marB="456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18467" name="Picture 8" descr="HypTabl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" y="111125"/>
            <a:ext cx="9069388" cy="663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68" name="TextBox 1"/>
          <p:cNvSpPr txBox="1">
            <a:spLocks noChangeArrowheads="1"/>
          </p:cNvSpPr>
          <p:nvPr/>
        </p:nvSpPr>
        <p:spPr bwMode="auto">
          <a:xfrm>
            <a:off x="4859338" y="5805488"/>
            <a:ext cx="3370262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id-ID"/>
              <a:t>(</a:t>
            </a:r>
            <a:r>
              <a:rPr lang="id-ID" b="1">
                <a:solidFill>
                  <a:srgbClr val="FF0000"/>
                </a:solidFill>
              </a:rPr>
              <a:t>JAMA, 2003= JNC-7</a:t>
            </a:r>
            <a:r>
              <a:rPr lang="id-ID">
                <a:solidFill>
                  <a:srgbClr val="FF0000"/>
                </a:solidFill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8"/>
          <p:cNvSpPr>
            <a:spLocks noGrp="1" noChangeArrowheads="1"/>
          </p:cNvSpPr>
          <p:nvPr>
            <p:ph type="title"/>
          </p:nvPr>
        </p:nvSpPr>
        <p:spPr>
          <a:solidFill>
            <a:schemeClr val="tx2">
              <a:lumMod val="60000"/>
              <a:lumOff val="40000"/>
            </a:schemeClr>
          </a:solidFill>
        </p:spPr>
        <p:txBody>
          <a:bodyPr/>
          <a:lstStyle/>
          <a:p>
            <a:pPr>
              <a:defRPr/>
            </a:pPr>
            <a:r>
              <a:rPr lang="en-US" sz="3600" dirty="0" smtClean="0"/>
              <a:t>Treatment Options for Hypertension</a:t>
            </a:r>
          </a:p>
        </p:txBody>
      </p:sp>
      <p:sp>
        <p:nvSpPr>
          <p:cNvPr id="27651" name="Rectangle 10"/>
          <p:cNvSpPr>
            <a:spLocks noGrp="1" noChangeArrowheads="1"/>
          </p:cNvSpPr>
          <p:nvPr>
            <p:ph type="body" sz="half" idx="2"/>
          </p:nvPr>
        </p:nvSpPr>
        <p:spPr>
          <a:xfrm>
            <a:off x="5029200" y="1905000"/>
            <a:ext cx="4114800" cy="4038600"/>
          </a:xfrm>
        </p:spPr>
        <p:txBody>
          <a:bodyPr/>
          <a:lstStyle/>
          <a:p>
            <a:pPr>
              <a:buFont typeface="Monotype Sorts" pitchFamily="2" charset="2"/>
              <a:buChar char="n"/>
              <a:defRPr/>
            </a:pPr>
            <a:r>
              <a:rPr lang="en-US" sz="2800" dirty="0" smtClean="0"/>
              <a:t>Prevention is the best treatment strategy</a:t>
            </a:r>
          </a:p>
          <a:p>
            <a:pPr>
              <a:buFontTx/>
              <a:buNone/>
              <a:defRPr/>
            </a:pPr>
            <a:endParaRPr lang="en-US" sz="1000" dirty="0" smtClean="0"/>
          </a:p>
          <a:p>
            <a:pPr>
              <a:buFont typeface="Monotype Sorts" pitchFamily="2" charset="2"/>
              <a:buChar char="n"/>
              <a:defRPr/>
            </a:pPr>
            <a:r>
              <a:rPr lang="en-US" sz="2800" dirty="0" smtClean="0"/>
              <a:t>The goal of treatment: </a:t>
            </a:r>
          </a:p>
          <a:p>
            <a:pPr lvl="1">
              <a:buFont typeface="Monotype Sorts" pitchFamily="2" charset="2"/>
              <a:buChar char="u"/>
              <a:defRPr/>
            </a:pPr>
            <a:r>
              <a:rPr lang="en-US" sz="2400" dirty="0" smtClean="0"/>
              <a:t>Lower blood pressure to prevent associated complications</a:t>
            </a:r>
          </a:p>
          <a:p>
            <a:pPr lvl="1">
              <a:buFont typeface="Monotype Sorts" pitchFamily="2" charset="2"/>
              <a:buChar char="u"/>
              <a:defRPr/>
            </a:pPr>
            <a:r>
              <a:rPr lang="en-US" sz="2400" dirty="0" smtClean="0"/>
              <a:t>Typically &lt;140/90 mmHg</a:t>
            </a:r>
          </a:p>
          <a:p>
            <a:pPr lvl="1">
              <a:buFont typeface="Monotype Sorts" pitchFamily="2" charset="2"/>
              <a:buChar char="u"/>
              <a:defRPr/>
            </a:pPr>
            <a:r>
              <a:rPr lang="en-US" sz="2400" dirty="0" smtClean="0"/>
              <a:t>130/80 for renal failure</a:t>
            </a:r>
          </a:p>
          <a:p>
            <a:pPr>
              <a:buFontTx/>
              <a:buNone/>
              <a:defRPr/>
            </a:pPr>
            <a:endParaRPr lang="en-US" sz="1200" dirty="0" smtClean="0"/>
          </a:p>
        </p:txBody>
      </p:sp>
      <p:pic>
        <p:nvPicPr>
          <p:cNvPr id="30723" name="Picture 16" descr="blood vessels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914400" y="2438400"/>
            <a:ext cx="4038600" cy="2514600"/>
          </a:xfrm>
        </p:spPr>
      </p:pic>
      <p:sp>
        <p:nvSpPr>
          <p:cNvPr id="30724" name="Text Box 17"/>
          <p:cNvSpPr txBox="1">
            <a:spLocks noChangeArrowheads="1"/>
          </p:cNvSpPr>
          <p:nvPr/>
        </p:nvSpPr>
        <p:spPr bwMode="auto">
          <a:xfrm>
            <a:off x="1219200" y="5029200"/>
            <a:ext cx="37846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sz="1800">
                <a:latin typeface="Comic Sans MS" pitchFamily="66" charset="0"/>
              </a:rPr>
              <a:t>http://www.physicaltherapy.ca/cardio/Hypertension1.html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5181600" y="381000"/>
            <a:ext cx="3762375" cy="1379538"/>
          </a:xfrm>
          <a:solidFill>
            <a:schemeClr val="tx2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altLang="zh-CN" dirty="0" smtClean="0">
                <a:ea typeface="SimSun" pitchFamily="2" charset="-122"/>
              </a:rPr>
              <a:t>Emergencies &amp; Urgencies</a:t>
            </a:r>
          </a:p>
        </p:txBody>
      </p:sp>
      <p:pic>
        <p:nvPicPr>
          <p:cNvPr id="20482" name="Picture 5" descr="AHD0104-12-01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50736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0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5562600" y="1981200"/>
            <a:ext cx="3392488" cy="4151313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Monotype Sorts" pitchFamily="2" charset="2"/>
              <a:buChar char="n"/>
              <a:defRPr/>
            </a:pPr>
            <a:r>
              <a:rPr lang="en-US" altLang="zh-CN" sz="2000" smtClean="0">
                <a:ea typeface="SimSun" pitchFamily="2" charset="-122"/>
              </a:rPr>
              <a:t>HYPERTENSIVE EMERGENCIES</a:t>
            </a:r>
          </a:p>
          <a:p>
            <a:pPr lvl="1" eaLnBrk="1" hangingPunct="1">
              <a:lnSpc>
                <a:spcPct val="90000"/>
              </a:lnSpc>
              <a:buFont typeface="Monotype Sorts" pitchFamily="2" charset="2"/>
              <a:buChar char="u"/>
              <a:defRPr/>
            </a:pPr>
            <a:r>
              <a:rPr lang="en-US" altLang="zh-CN" sz="1800" smtClean="0">
                <a:ea typeface="SimSun" pitchFamily="2" charset="-122"/>
              </a:rPr>
              <a:t>Require immediate blood pressure reduction (not necessarily to normal range) to prevent or limit target organ damage.</a:t>
            </a:r>
          </a:p>
          <a:p>
            <a:pPr eaLnBrk="1" hangingPunct="1">
              <a:lnSpc>
                <a:spcPct val="90000"/>
              </a:lnSpc>
              <a:buFont typeface="Monotype Sorts" pitchFamily="2" charset="2"/>
              <a:buChar char="n"/>
              <a:defRPr/>
            </a:pPr>
            <a:endParaRPr lang="en-US" altLang="zh-CN" sz="2000" smtClean="0">
              <a:ea typeface="SimSun" pitchFamily="2" charset="-122"/>
            </a:endParaRPr>
          </a:p>
          <a:p>
            <a:pPr eaLnBrk="1" hangingPunct="1">
              <a:lnSpc>
                <a:spcPct val="90000"/>
              </a:lnSpc>
              <a:buFont typeface="Monotype Sorts" pitchFamily="2" charset="2"/>
              <a:buChar char="n"/>
              <a:defRPr/>
            </a:pPr>
            <a:r>
              <a:rPr lang="en-US" altLang="zh-CN" sz="2000" smtClean="0">
                <a:ea typeface="SimSun" pitchFamily="2" charset="-122"/>
              </a:rPr>
              <a:t>HYPERTENSIVE URGENCIES</a:t>
            </a:r>
          </a:p>
          <a:p>
            <a:pPr lvl="1" eaLnBrk="1" hangingPunct="1">
              <a:lnSpc>
                <a:spcPct val="90000"/>
              </a:lnSpc>
              <a:buFont typeface="Monotype Sorts" pitchFamily="2" charset="2"/>
              <a:buChar char="u"/>
              <a:defRPr/>
            </a:pPr>
            <a:r>
              <a:rPr lang="en-US" altLang="zh-CN" sz="1800" smtClean="0">
                <a:ea typeface="SimSun" pitchFamily="2" charset="-122"/>
              </a:rPr>
              <a:t>Require reduction of blood pressure within a few hours</a:t>
            </a:r>
          </a:p>
        </p:txBody>
      </p:sp>
      <p:sp>
        <p:nvSpPr>
          <p:cNvPr id="5" name="Rectangle 4"/>
          <p:cNvSpPr/>
          <p:nvPr/>
        </p:nvSpPr>
        <p:spPr>
          <a:xfrm>
            <a:off x="5562600" y="5410200"/>
            <a:ext cx="3505200" cy="990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dirty="0">
                <a:solidFill>
                  <a:schemeClr val="tx1"/>
                </a:solidFill>
              </a:rPr>
              <a:t>Tekanan darah 180-190/100-110 tanpa  komorbid  penyakit stroke</a:t>
            </a:r>
            <a:endParaRPr lang="en-US" dirty="0">
              <a:solidFill>
                <a:schemeClr val="tx1"/>
              </a:solidFill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5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66" y="1"/>
            <a:ext cx="8836834" cy="640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66" name="TextBox 1"/>
          <p:cNvSpPr txBox="1">
            <a:spLocks noChangeArrowheads="1"/>
          </p:cNvSpPr>
          <p:nvPr/>
        </p:nvSpPr>
        <p:spPr bwMode="auto">
          <a:xfrm>
            <a:off x="3635375" y="6400800"/>
            <a:ext cx="52578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id-ID"/>
              <a:t>(FARKOMNIK, 2008)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228600"/>
            <a:ext cx="6769100" cy="815975"/>
          </a:xfrm>
          <a:solidFill>
            <a:schemeClr val="tx2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b="1" dirty="0" err="1" smtClean="0"/>
              <a:t>Terapi</a:t>
            </a:r>
            <a:r>
              <a:rPr lang="en-US" b="1" dirty="0" smtClean="0"/>
              <a:t> </a:t>
            </a:r>
            <a:r>
              <a:rPr lang="en-US" b="1" dirty="0" err="1" smtClean="0"/>
              <a:t>Kombinasi</a:t>
            </a:r>
            <a:endParaRPr lang="en-US" b="1" dirty="0" smtClean="0"/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1233487"/>
            <a:ext cx="7777163" cy="5472113"/>
          </a:xfrm>
          <a:ln>
            <a:solidFill>
              <a:schemeClr val="folHlink"/>
            </a:solidFill>
          </a:ln>
        </p:spPr>
        <p:txBody>
          <a:bodyPr/>
          <a:lstStyle/>
          <a:p>
            <a:pPr eaLnBrk="1" hangingPunct="1">
              <a:lnSpc>
                <a:spcPct val="80000"/>
              </a:lnSpc>
              <a:buNone/>
              <a:defRPr/>
            </a:pPr>
            <a:r>
              <a:rPr lang="en-US" b="1" dirty="0" err="1" smtClean="0"/>
              <a:t>Rasional</a:t>
            </a:r>
            <a:r>
              <a:rPr lang="en-US" b="1" dirty="0" smtClean="0"/>
              <a:t> </a:t>
            </a:r>
            <a:r>
              <a:rPr lang="en-US" b="1" dirty="0" err="1" smtClean="0"/>
              <a:t>kombinasi</a:t>
            </a:r>
            <a:r>
              <a:rPr lang="en-US" b="1" dirty="0" smtClean="0"/>
              <a:t> </a:t>
            </a:r>
            <a:r>
              <a:rPr lang="en-US" b="1" dirty="0" err="1" smtClean="0"/>
              <a:t>obat</a:t>
            </a:r>
            <a:r>
              <a:rPr lang="en-US" b="1" dirty="0" smtClean="0"/>
              <a:t> </a:t>
            </a:r>
            <a:r>
              <a:rPr lang="en-US" b="1" dirty="0" err="1" smtClean="0"/>
              <a:t>antihipertensi</a:t>
            </a:r>
            <a:r>
              <a:rPr lang="en-US" b="1" dirty="0" smtClean="0"/>
              <a:t>:</a:t>
            </a:r>
          </a:p>
          <a:p>
            <a:pPr eaLnBrk="1" hangingPunct="1">
              <a:lnSpc>
                <a:spcPct val="80000"/>
              </a:lnSpc>
              <a:buNone/>
              <a:defRPr/>
            </a:pPr>
            <a:r>
              <a:rPr lang="en-US" b="1" dirty="0" smtClean="0"/>
              <a:t>Ada 6 </a:t>
            </a:r>
            <a:r>
              <a:rPr lang="en-US" b="1" dirty="0" err="1" smtClean="0"/>
              <a:t>alasan</a:t>
            </a:r>
            <a:r>
              <a:rPr lang="en-US" b="1" dirty="0" smtClean="0"/>
              <a:t> </a:t>
            </a:r>
            <a:r>
              <a:rPr lang="en-US" b="1" dirty="0" err="1" smtClean="0"/>
              <a:t>mengapa</a:t>
            </a:r>
            <a:r>
              <a:rPr lang="en-US" b="1" dirty="0" smtClean="0"/>
              <a:t> </a:t>
            </a:r>
            <a:r>
              <a:rPr lang="en-US" b="1" dirty="0" err="1" smtClean="0"/>
              <a:t>pengobatan</a:t>
            </a:r>
            <a:r>
              <a:rPr lang="en-US" b="1" dirty="0" smtClean="0"/>
              <a:t> </a:t>
            </a:r>
            <a:r>
              <a:rPr lang="en-US" b="1" dirty="0" err="1" smtClean="0"/>
              <a:t>kombinasi</a:t>
            </a:r>
            <a:r>
              <a:rPr lang="en-US" b="1" dirty="0" smtClean="0"/>
              <a:t> </a:t>
            </a:r>
            <a:r>
              <a:rPr lang="en-US" b="1" dirty="0" err="1" smtClean="0"/>
              <a:t>pada</a:t>
            </a:r>
            <a:r>
              <a:rPr lang="en-US" b="1" dirty="0" smtClean="0"/>
              <a:t> </a:t>
            </a:r>
            <a:r>
              <a:rPr lang="en-US" b="1" dirty="0" err="1" smtClean="0"/>
              <a:t>hipertensi</a:t>
            </a:r>
            <a:r>
              <a:rPr lang="en-US" b="1" dirty="0" smtClean="0"/>
              <a:t> </a:t>
            </a:r>
            <a:r>
              <a:rPr lang="en-US" b="1" dirty="0" err="1" smtClean="0"/>
              <a:t>dianjurkan</a:t>
            </a:r>
            <a:r>
              <a:rPr lang="en-US" b="1" dirty="0" smtClean="0"/>
              <a:t>:</a:t>
            </a:r>
          </a:p>
          <a:p>
            <a:pPr eaLnBrk="1" hangingPunct="1">
              <a:lnSpc>
                <a:spcPct val="80000"/>
              </a:lnSpc>
              <a:buNone/>
              <a:defRPr/>
            </a:pPr>
            <a:endParaRPr lang="en-US" sz="1400" b="1" dirty="0" smtClean="0"/>
          </a:p>
          <a:p>
            <a:pPr eaLnBrk="1" hangingPunct="1">
              <a:lnSpc>
                <a:spcPct val="80000"/>
              </a:lnSpc>
              <a:buNone/>
              <a:defRPr/>
            </a:pPr>
            <a:r>
              <a:rPr lang="en-US" sz="2400" b="1" dirty="0" smtClean="0"/>
              <a:t>1. </a:t>
            </a:r>
            <a:r>
              <a:rPr lang="en-US" sz="2400" b="1" dirty="0" err="1" smtClean="0"/>
              <a:t>Mempunyai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efek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aditif</a:t>
            </a:r>
            <a:endParaRPr lang="en-US" sz="2400" b="1" dirty="0" smtClean="0"/>
          </a:p>
          <a:p>
            <a:pPr eaLnBrk="1" hangingPunct="1">
              <a:lnSpc>
                <a:spcPct val="80000"/>
              </a:lnSpc>
              <a:buNone/>
              <a:defRPr/>
            </a:pPr>
            <a:r>
              <a:rPr lang="en-US" sz="2400" b="1" dirty="0" smtClean="0"/>
              <a:t>2. </a:t>
            </a:r>
            <a:r>
              <a:rPr lang="en-US" sz="2400" b="1" dirty="0" err="1" smtClean="0"/>
              <a:t>Mempunyai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efek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sinergisme</a:t>
            </a:r>
            <a:endParaRPr lang="en-US" sz="2400" b="1" dirty="0" smtClean="0"/>
          </a:p>
          <a:p>
            <a:pPr eaLnBrk="1" hangingPunct="1">
              <a:lnSpc>
                <a:spcPct val="80000"/>
              </a:lnSpc>
              <a:buNone/>
              <a:defRPr/>
            </a:pPr>
            <a:r>
              <a:rPr lang="en-US" sz="2400" b="1" dirty="0" smtClean="0"/>
              <a:t>3. </a:t>
            </a:r>
            <a:r>
              <a:rPr lang="en-US" sz="2400" b="1" dirty="0" err="1" smtClean="0"/>
              <a:t>Mempunyai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sifat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saling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mengisi</a:t>
            </a:r>
            <a:endParaRPr lang="en-US" sz="2400" b="1" dirty="0" smtClean="0"/>
          </a:p>
          <a:p>
            <a:pPr eaLnBrk="1" hangingPunct="1">
              <a:lnSpc>
                <a:spcPct val="80000"/>
              </a:lnSpc>
              <a:buNone/>
              <a:defRPr/>
            </a:pPr>
            <a:r>
              <a:rPr lang="en-US" sz="2400" b="1" dirty="0" smtClean="0"/>
              <a:t>4. </a:t>
            </a:r>
            <a:r>
              <a:rPr lang="en-US" sz="2400" b="1" dirty="0" err="1" smtClean="0"/>
              <a:t>Penurunan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efek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samping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masing-masing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obat</a:t>
            </a:r>
            <a:endParaRPr lang="en-US" sz="2400" b="1" dirty="0" smtClean="0"/>
          </a:p>
          <a:p>
            <a:pPr eaLnBrk="1" hangingPunct="1">
              <a:lnSpc>
                <a:spcPct val="80000"/>
              </a:lnSpc>
              <a:buNone/>
              <a:defRPr/>
            </a:pPr>
            <a:r>
              <a:rPr lang="en-US" sz="2400" b="1" dirty="0" smtClean="0"/>
              <a:t>5. </a:t>
            </a:r>
            <a:r>
              <a:rPr lang="en-US" sz="2400" b="1" dirty="0" err="1" smtClean="0"/>
              <a:t>Mempunyai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cara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kerja</a:t>
            </a:r>
            <a:r>
              <a:rPr lang="en-US" sz="2400" b="1" dirty="0" smtClean="0"/>
              <a:t> yang </a:t>
            </a:r>
            <a:r>
              <a:rPr lang="en-US" sz="2400" b="1" dirty="0" err="1" smtClean="0"/>
              <a:t>saling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mengisi</a:t>
            </a:r>
            <a:r>
              <a:rPr lang="en-US" sz="2400" b="1" dirty="0" smtClean="0"/>
              <a:t> </a:t>
            </a:r>
          </a:p>
          <a:p>
            <a:pPr eaLnBrk="1" hangingPunct="1">
              <a:lnSpc>
                <a:spcPct val="80000"/>
              </a:lnSpc>
              <a:buNone/>
              <a:defRPr/>
            </a:pPr>
            <a:r>
              <a:rPr lang="en-US" sz="2400" b="1" dirty="0" smtClean="0"/>
              <a:t>    </a:t>
            </a:r>
            <a:r>
              <a:rPr lang="en-US" sz="2400" b="1" dirty="0" err="1" smtClean="0"/>
              <a:t>pada</a:t>
            </a:r>
            <a:r>
              <a:rPr lang="en-US" sz="2400" b="1" dirty="0" smtClean="0"/>
              <a:t> organ target </a:t>
            </a:r>
            <a:r>
              <a:rPr lang="en-US" sz="2400" b="1" dirty="0" err="1" smtClean="0"/>
              <a:t>tertentu</a:t>
            </a:r>
            <a:endParaRPr lang="en-US" sz="2400" b="1" dirty="0" smtClean="0"/>
          </a:p>
          <a:p>
            <a:pPr eaLnBrk="1" hangingPunct="1">
              <a:lnSpc>
                <a:spcPct val="80000"/>
              </a:lnSpc>
              <a:buNone/>
              <a:defRPr/>
            </a:pPr>
            <a:r>
              <a:rPr lang="en-US" sz="2400" b="1" dirty="0" smtClean="0"/>
              <a:t>6. </a:t>
            </a:r>
            <a:r>
              <a:rPr lang="en-US" sz="2400" b="1" dirty="0" err="1" smtClean="0"/>
              <a:t>Adanya</a:t>
            </a:r>
            <a:r>
              <a:rPr lang="en-US" sz="2400" b="1" dirty="0" smtClean="0"/>
              <a:t> “</a:t>
            </a:r>
            <a:r>
              <a:rPr lang="en-US" sz="2400" b="1" i="1" dirty="0" smtClean="0"/>
              <a:t>fixed dose combination” </a:t>
            </a:r>
            <a:r>
              <a:rPr lang="en-US" sz="2400" b="1" dirty="0" err="1" smtClean="0"/>
              <a:t>akan</a:t>
            </a:r>
            <a:r>
              <a:rPr lang="en-US" sz="2400" b="1" dirty="0" smtClean="0"/>
              <a:t> </a:t>
            </a:r>
          </a:p>
          <a:p>
            <a:pPr eaLnBrk="1" hangingPunct="1">
              <a:lnSpc>
                <a:spcPct val="80000"/>
              </a:lnSpc>
              <a:buNone/>
              <a:defRPr/>
            </a:pPr>
            <a:r>
              <a:rPr lang="en-US" sz="2400" b="1" dirty="0" smtClean="0"/>
              <a:t>    </a:t>
            </a:r>
            <a:r>
              <a:rPr lang="en-US" sz="2400" b="1" dirty="0" err="1" smtClean="0"/>
              <a:t>meningkatkan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kepatuhan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pasien</a:t>
            </a:r>
            <a:r>
              <a:rPr lang="en-US" sz="2400" b="1" dirty="0" smtClean="0"/>
              <a:t> (adherence)</a:t>
            </a:r>
          </a:p>
          <a:p>
            <a:pPr eaLnBrk="1" hangingPunct="1">
              <a:lnSpc>
                <a:spcPct val="80000"/>
              </a:lnSpc>
              <a:buFont typeface="Monotype Sorts" pitchFamily="2" charset="2"/>
              <a:buChar char="n"/>
              <a:defRPr/>
            </a:pPr>
            <a:endParaRPr lang="en-US" sz="2400" b="1" dirty="0" smtClean="0">
              <a:solidFill>
                <a:schemeClr val="folHlin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>
          <a:xfrm>
            <a:off x="755650" y="692150"/>
            <a:ext cx="6870700" cy="1289050"/>
          </a:xfrm>
          <a:solidFill>
            <a:schemeClr val="tx2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4000" dirty="0" smtClean="0"/>
              <a:t>Fixed-dose combination yang paling </a:t>
            </a:r>
            <a:r>
              <a:rPr lang="en-US" sz="4000" dirty="0" err="1" smtClean="0"/>
              <a:t>efektif</a:t>
            </a:r>
            <a:r>
              <a:rPr lang="en-US" sz="4000" dirty="0" smtClean="0"/>
              <a:t> </a:t>
            </a:r>
            <a:r>
              <a:rPr lang="en-US" sz="4000" dirty="0" err="1" smtClean="0"/>
              <a:t>adalah</a:t>
            </a:r>
            <a:r>
              <a:rPr lang="en-US" sz="4000" dirty="0" smtClean="0"/>
              <a:t> </a:t>
            </a:r>
            <a:r>
              <a:rPr lang="en-US" sz="4000" dirty="0" err="1" smtClean="0"/>
              <a:t>sebagai</a:t>
            </a:r>
            <a:r>
              <a:rPr lang="en-US" sz="4000" dirty="0" smtClean="0"/>
              <a:t> </a:t>
            </a:r>
            <a:r>
              <a:rPr lang="en-US" sz="4000" dirty="0" err="1" smtClean="0"/>
              <a:t>berikut</a:t>
            </a:r>
            <a:r>
              <a:rPr lang="en-US" sz="4000" dirty="0" smtClean="0"/>
              <a:t>:</a:t>
            </a:r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2209800"/>
            <a:ext cx="8043862" cy="424815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None/>
              <a:defRPr/>
            </a:pPr>
            <a:r>
              <a:rPr lang="en-US" sz="2400" b="1" dirty="0" smtClean="0"/>
              <a:t>1. </a:t>
            </a:r>
            <a:r>
              <a:rPr lang="en-US" sz="2400" b="1" dirty="0" err="1" smtClean="0"/>
              <a:t>Penghambat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enzim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konversi</a:t>
            </a:r>
            <a:r>
              <a:rPr lang="en-US" sz="2400" b="1" dirty="0" smtClean="0"/>
              <a:t> angiotensin (ACEI) </a:t>
            </a:r>
          </a:p>
          <a:p>
            <a:pPr eaLnBrk="1" hangingPunct="1">
              <a:lnSpc>
                <a:spcPct val="90000"/>
              </a:lnSpc>
              <a:buNone/>
              <a:defRPr/>
            </a:pPr>
            <a:r>
              <a:rPr lang="en-US" sz="2400" b="1" dirty="0" smtClean="0"/>
              <a:t>   </a:t>
            </a:r>
            <a:r>
              <a:rPr lang="en-US" sz="2400" b="1" dirty="0" err="1" smtClean="0"/>
              <a:t>dengan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diuretik</a:t>
            </a:r>
            <a:endParaRPr lang="en-US" sz="2400" b="1" dirty="0" smtClean="0"/>
          </a:p>
          <a:p>
            <a:pPr eaLnBrk="1" hangingPunct="1">
              <a:lnSpc>
                <a:spcPct val="90000"/>
              </a:lnSpc>
              <a:buNone/>
              <a:defRPr/>
            </a:pPr>
            <a:r>
              <a:rPr lang="en-US" sz="2400" b="1" dirty="0" smtClean="0"/>
              <a:t>2. </a:t>
            </a:r>
            <a:r>
              <a:rPr lang="en-US" sz="2400" b="1" dirty="0" err="1" smtClean="0"/>
              <a:t>Penyekat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reseptor</a:t>
            </a:r>
            <a:r>
              <a:rPr lang="en-US" sz="2400" b="1" dirty="0" smtClean="0"/>
              <a:t> angiotensin II (ARB) </a:t>
            </a:r>
            <a:r>
              <a:rPr lang="en-US" sz="2400" b="1" dirty="0" err="1" smtClean="0"/>
              <a:t>dengan</a:t>
            </a:r>
            <a:r>
              <a:rPr lang="en-US" sz="2400" b="1" dirty="0" smtClean="0"/>
              <a:t> </a:t>
            </a:r>
          </a:p>
          <a:p>
            <a:pPr eaLnBrk="1" hangingPunct="1">
              <a:lnSpc>
                <a:spcPct val="90000"/>
              </a:lnSpc>
              <a:buNone/>
              <a:defRPr/>
            </a:pPr>
            <a:r>
              <a:rPr lang="en-US" sz="2400" b="1" dirty="0" smtClean="0"/>
              <a:t>    </a:t>
            </a:r>
            <a:r>
              <a:rPr lang="en-US" sz="2400" b="1" dirty="0" err="1" smtClean="0"/>
              <a:t>diuretik</a:t>
            </a:r>
            <a:endParaRPr lang="en-US" sz="2400" b="1" dirty="0" smtClean="0"/>
          </a:p>
          <a:p>
            <a:pPr eaLnBrk="1" hangingPunct="1">
              <a:lnSpc>
                <a:spcPct val="90000"/>
              </a:lnSpc>
              <a:buNone/>
              <a:defRPr/>
            </a:pPr>
            <a:r>
              <a:rPr lang="en-US" sz="2400" b="1" dirty="0" smtClean="0"/>
              <a:t>3. </a:t>
            </a:r>
            <a:r>
              <a:rPr lang="en-US" sz="2400" b="1" dirty="0" err="1" smtClean="0"/>
              <a:t>Penyekat</a:t>
            </a:r>
            <a:r>
              <a:rPr lang="en-US" sz="2400" b="1" dirty="0" smtClean="0"/>
              <a:t> beta </a:t>
            </a:r>
            <a:r>
              <a:rPr lang="en-US" sz="2400" b="1" dirty="0" err="1" smtClean="0"/>
              <a:t>dengan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diuretik</a:t>
            </a:r>
            <a:endParaRPr lang="en-US" sz="2400" b="1" dirty="0" smtClean="0"/>
          </a:p>
          <a:p>
            <a:pPr eaLnBrk="1" hangingPunct="1">
              <a:lnSpc>
                <a:spcPct val="90000"/>
              </a:lnSpc>
              <a:buNone/>
              <a:defRPr/>
            </a:pPr>
            <a:r>
              <a:rPr lang="en-US" sz="2400" b="1" dirty="0" smtClean="0"/>
              <a:t>4. </a:t>
            </a:r>
            <a:r>
              <a:rPr lang="en-US" sz="2400" b="1" dirty="0" err="1" smtClean="0"/>
              <a:t>Diuretik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dengan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agen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penahan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kalium</a:t>
            </a:r>
            <a:endParaRPr lang="en-US" sz="2400" b="1" dirty="0" smtClean="0"/>
          </a:p>
          <a:p>
            <a:pPr eaLnBrk="1" hangingPunct="1">
              <a:lnSpc>
                <a:spcPct val="90000"/>
              </a:lnSpc>
              <a:buNone/>
              <a:defRPr/>
            </a:pPr>
            <a:r>
              <a:rPr lang="en-US" sz="2400" b="1" dirty="0" smtClean="0"/>
              <a:t>5. </a:t>
            </a:r>
            <a:r>
              <a:rPr lang="en-US" sz="2400" b="1" dirty="0" err="1" smtClean="0"/>
              <a:t>Penghambat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enzim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konversi</a:t>
            </a:r>
            <a:r>
              <a:rPr lang="en-US" sz="2400" b="1" dirty="0" smtClean="0"/>
              <a:t> angiotensin (ACEI) </a:t>
            </a:r>
          </a:p>
          <a:p>
            <a:pPr eaLnBrk="1" hangingPunct="1">
              <a:lnSpc>
                <a:spcPct val="90000"/>
              </a:lnSpc>
              <a:buNone/>
              <a:defRPr/>
            </a:pPr>
            <a:r>
              <a:rPr lang="en-US" sz="2400" b="1" dirty="0" smtClean="0"/>
              <a:t>    </a:t>
            </a:r>
            <a:r>
              <a:rPr lang="en-US" sz="2400" b="1" dirty="0" err="1" smtClean="0"/>
              <a:t>dengan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antagonis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kalsium</a:t>
            </a:r>
            <a:endParaRPr lang="en-US" sz="2400" b="1" dirty="0" smtClean="0"/>
          </a:p>
          <a:p>
            <a:pPr eaLnBrk="1" hangingPunct="1">
              <a:lnSpc>
                <a:spcPct val="90000"/>
              </a:lnSpc>
              <a:buNone/>
              <a:defRPr/>
            </a:pPr>
            <a:r>
              <a:rPr lang="en-US" sz="2400" b="1" dirty="0" smtClean="0"/>
              <a:t>6. </a:t>
            </a:r>
            <a:r>
              <a:rPr lang="en-US" sz="2400" b="1" dirty="0" err="1" smtClean="0"/>
              <a:t>Agonis</a:t>
            </a:r>
            <a:r>
              <a:rPr lang="en-US" sz="2400" b="1" dirty="0" smtClean="0"/>
              <a:t> α-2 </a:t>
            </a:r>
            <a:r>
              <a:rPr lang="en-US" sz="2400" b="1" dirty="0" err="1" smtClean="0"/>
              <a:t>dengan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diuretik</a:t>
            </a:r>
            <a:endParaRPr lang="en-US" sz="2400" b="1" dirty="0" smtClean="0"/>
          </a:p>
          <a:p>
            <a:pPr eaLnBrk="1" hangingPunct="1">
              <a:lnSpc>
                <a:spcPct val="90000"/>
              </a:lnSpc>
              <a:buNone/>
              <a:defRPr/>
            </a:pPr>
            <a:r>
              <a:rPr lang="en-US" sz="2400" b="1" dirty="0" smtClean="0"/>
              <a:t>7. </a:t>
            </a:r>
            <a:r>
              <a:rPr lang="en-US" sz="2400" b="1" dirty="0" err="1" smtClean="0"/>
              <a:t>Penyekat</a:t>
            </a:r>
            <a:r>
              <a:rPr lang="en-US" sz="2400" b="1" dirty="0" smtClean="0"/>
              <a:t> α-1 </a:t>
            </a:r>
            <a:r>
              <a:rPr lang="en-US" sz="2400" b="1" dirty="0" err="1" smtClean="0"/>
              <a:t>dengan</a:t>
            </a:r>
            <a:r>
              <a:rPr lang="en-US" sz="2400" b="1" dirty="0" smtClean="0"/>
              <a:t> diuretic</a:t>
            </a:r>
          </a:p>
          <a:p>
            <a:pPr eaLnBrk="1" hangingPunct="1">
              <a:lnSpc>
                <a:spcPct val="90000"/>
              </a:lnSpc>
              <a:buNone/>
              <a:defRPr/>
            </a:pPr>
            <a:endParaRPr lang="en-US" sz="2400" dirty="0" smtClean="0">
              <a:solidFill>
                <a:schemeClr val="folHlin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933450"/>
            <a:ext cx="9144000" cy="528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2466" name="TextBox 1"/>
          <p:cNvSpPr txBox="1">
            <a:spLocks noChangeArrowheads="1"/>
          </p:cNvSpPr>
          <p:nvPr/>
        </p:nvSpPr>
        <p:spPr bwMode="auto">
          <a:xfrm>
            <a:off x="1403350" y="6237288"/>
            <a:ext cx="540067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id-ID"/>
              <a:t>(Braunwald, 2013)</a:t>
            </a:r>
          </a:p>
        </p:txBody>
      </p:sp>
      <p:sp>
        <p:nvSpPr>
          <p:cNvPr id="62467" name="TextBox 2"/>
          <p:cNvSpPr txBox="1">
            <a:spLocks noChangeArrowheads="1"/>
          </p:cNvSpPr>
          <p:nvPr/>
        </p:nvSpPr>
        <p:spPr bwMode="auto">
          <a:xfrm>
            <a:off x="1619250" y="333375"/>
            <a:ext cx="56896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id-ID" sz="3600" b="1"/>
              <a:t>Diuretika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Text Box 6"/>
          <p:cNvSpPr txBox="1">
            <a:spLocks noChangeArrowheads="1"/>
          </p:cNvSpPr>
          <p:nvPr/>
        </p:nvSpPr>
        <p:spPr bwMode="auto">
          <a:xfrm>
            <a:off x="2484438" y="404813"/>
            <a:ext cx="395922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800" b="1"/>
              <a:t>ALGORITMA Tx HT</a:t>
            </a:r>
          </a:p>
        </p:txBody>
      </p:sp>
      <p:sp>
        <p:nvSpPr>
          <p:cNvPr id="71682" name="AutoShape 7"/>
          <p:cNvSpPr>
            <a:spLocks noChangeArrowheads="1"/>
          </p:cNvSpPr>
          <p:nvPr/>
        </p:nvSpPr>
        <p:spPr bwMode="auto">
          <a:xfrm>
            <a:off x="2794000" y="1149350"/>
            <a:ext cx="3157538" cy="457200"/>
          </a:xfrm>
          <a:prstGeom prst="flowChartPreparation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spcBef>
                <a:spcPct val="50000"/>
              </a:spcBef>
            </a:pPr>
            <a:r>
              <a:rPr lang="en-US" sz="1200" b="1">
                <a:latin typeface="Arial" pitchFamily="34" charset="0"/>
              </a:rPr>
              <a:t>Lifestyle Modifications</a:t>
            </a:r>
          </a:p>
        </p:txBody>
      </p:sp>
      <p:sp>
        <p:nvSpPr>
          <p:cNvPr id="71683" name="Text Box 8"/>
          <p:cNvSpPr txBox="1">
            <a:spLocks noChangeArrowheads="1"/>
          </p:cNvSpPr>
          <p:nvPr/>
        </p:nvSpPr>
        <p:spPr bwMode="auto">
          <a:xfrm>
            <a:off x="2124075" y="1916113"/>
            <a:ext cx="5308600" cy="466725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200" b="1" dirty="0">
                <a:latin typeface="Arial" pitchFamily="34" charset="0"/>
              </a:rPr>
              <a:t>Not at Goal Blood Pressure (&lt;140/90 mmHg) </a:t>
            </a:r>
            <a:br>
              <a:rPr lang="en-US" sz="1200" b="1" dirty="0">
                <a:latin typeface="Arial" pitchFamily="34" charset="0"/>
              </a:rPr>
            </a:br>
            <a:r>
              <a:rPr lang="en-US" sz="1200" b="1" dirty="0">
                <a:latin typeface="Arial" pitchFamily="34" charset="0"/>
              </a:rPr>
              <a:t>(&lt;130/80 mmHg for those with diabetes or chronic kidney disease)</a:t>
            </a:r>
            <a:endParaRPr lang="en-US" sz="900" b="1" i="1" dirty="0">
              <a:latin typeface="Arial" pitchFamily="34" charset="0"/>
            </a:endParaRPr>
          </a:p>
        </p:txBody>
      </p:sp>
      <p:sp>
        <p:nvSpPr>
          <p:cNvPr id="71684" name="AutoShape 9"/>
          <p:cNvSpPr>
            <a:spLocks noChangeArrowheads="1"/>
          </p:cNvSpPr>
          <p:nvPr/>
        </p:nvSpPr>
        <p:spPr bwMode="auto">
          <a:xfrm>
            <a:off x="2843213" y="2708275"/>
            <a:ext cx="3154362" cy="457200"/>
          </a:xfrm>
          <a:prstGeom prst="flowChartPreparation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spcBef>
                <a:spcPct val="50000"/>
              </a:spcBef>
            </a:pPr>
            <a:r>
              <a:rPr lang="en-US" sz="1200" b="1" dirty="0">
                <a:latin typeface="Arial" pitchFamily="34" charset="0"/>
              </a:rPr>
              <a:t>Initial Drug Choices</a:t>
            </a:r>
          </a:p>
        </p:txBody>
      </p:sp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0" y="3357563"/>
            <a:ext cx="5421313" cy="1987550"/>
            <a:chOff x="217" y="1859"/>
            <a:chExt cx="3415" cy="1252"/>
          </a:xfrm>
        </p:grpSpPr>
        <p:cxnSp>
          <p:nvCxnSpPr>
            <p:cNvPr id="71714" name="AutoShape 11"/>
            <p:cNvCxnSpPr>
              <a:cxnSpLocks noChangeShapeType="1"/>
              <a:stCxn id="71716" idx="0"/>
              <a:endCxn id="71717" idx="2"/>
            </p:cNvCxnSpPr>
            <p:nvPr/>
          </p:nvCxnSpPr>
          <p:spPr bwMode="auto">
            <a:xfrm rot="-5400000">
              <a:off x="1406" y="1918"/>
              <a:ext cx="170" cy="887"/>
            </a:xfrm>
            <a:prstGeom prst="bentConnector3">
              <a:avLst>
                <a:gd name="adj1" fmla="val 50000"/>
              </a:avLst>
            </a:prstGeom>
            <a:noFill/>
            <a:ln w="12700">
              <a:solidFill>
                <a:schemeClr val="bg1"/>
              </a:solidFill>
              <a:miter lim="800000"/>
              <a:headEnd/>
              <a:tailEnd/>
            </a:ln>
          </p:spPr>
        </p:cxnSp>
        <p:sp>
          <p:nvSpPr>
            <p:cNvPr id="71715" name="AutoShape 12"/>
            <p:cNvSpPr>
              <a:spLocks noChangeArrowheads="1"/>
            </p:cNvSpPr>
            <p:nvPr/>
          </p:nvSpPr>
          <p:spPr bwMode="auto">
            <a:xfrm>
              <a:off x="1974" y="2447"/>
              <a:ext cx="1658" cy="662"/>
            </a:xfrm>
            <a:prstGeom prst="flowChartAlternateProcess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Ctr="1"/>
            <a:lstStyle/>
            <a:p>
              <a:pPr eaLnBrk="0" hangingPunct="0">
                <a:spcBef>
                  <a:spcPct val="50000"/>
                </a:spcBef>
              </a:pPr>
              <a:r>
                <a:rPr lang="en-US" sz="1200" b="1">
                  <a:latin typeface="Arial" pitchFamily="34" charset="0"/>
                </a:rPr>
                <a:t>Stage 2 Hypertension</a:t>
              </a:r>
              <a:r>
                <a:rPr lang="en-US" sz="1200">
                  <a:latin typeface="Arial" pitchFamily="34" charset="0"/>
                </a:rPr>
                <a:t> </a:t>
              </a:r>
              <a:br>
                <a:rPr lang="en-US" sz="1200">
                  <a:latin typeface="Arial" pitchFamily="34" charset="0"/>
                </a:rPr>
              </a:br>
              <a:r>
                <a:rPr lang="en-US" sz="1100">
                  <a:latin typeface="Arial" pitchFamily="34" charset="0"/>
                </a:rPr>
                <a:t>(SBP </a:t>
              </a:r>
              <a:r>
                <a:rPr lang="en-US" sz="1100" u="sng">
                  <a:latin typeface="Arial" pitchFamily="34" charset="0"/>
                </a:rPr>
                <a:t>&gt;</a:t>
              </a:r>
              <a:r>
                <a:rPr lang="en-US" sz="1100">
                  <a:latin typeface="Arial" pitchFamily="34" charset="0"/>
                </a:rPr>
                <a:t>160 or DBP </a:t>
              </a:r>
              <a:r>
                <a:rPr lang="en-US" sz="1100" u="sng">
                  <a:latin typeface="Arial" pitchFamily="34" charset="0"/>
                </a:rPr>
                <a:t>&gt;</a:t>
              </a:r>
              <a:r>
                <a:rPr lang="en-US" sz="1100">
                  <a:latin typeface="Arial" pitchFamily="34" charset="0"/>
                </a:rPr>
                <a:t>100 m</a:t>
              </a:r>
              <a:r>
                <a:rPr lang="en-US" sz="1100">
                  <a:latin typeface="Arial" pitchFamily="34" charset="0"/>
                  <a:cs typeface="Arial" pitchFamily="34" charset="0"/>
                </a:rPr>
                <a:t>mHg) </a:t>
              </a:r>
              <a:br>
                <a:rPr lang="en-US" sz="1100">
                  <a:latin typeface="Arial" pitchFamily="34" charset="0"/>
                  <a:cs typeface="Arial" pitchFamily="34" charset="0"/>
                </a:rPr>
              </a:br>
              <a:r>
                <a:rPr lang="en-US" sz="1100">
                  <a:latin typeface="Arial" pitchFamily="34" charset="0"/>
                  <a:cs typeface="Arial" pitchFamily="34" charset="0"/>
                </a:rPr>
                <a:t>2-drug combination for most (usually thiazide-type diuretic and </a:t>
              </a:r>
              <a:br>
                <a:rPr lang="en-US" sz="1100">
                  <a:latin typeface="Arial" pitchFamily="34" charset="0"/>
                  <a:cs typeface="Arial" pitchFamily="34" charset="0"/>
                </a:rPr>
              </a:br>
              <a:r>
                <a:rPr lang="en-US" sz="1100">
                  <a:latin typeface="Arial" pitchFamily="34" charset="0"/>
                  <a:cs typeface="Arial" pitchFamily="34" charset="0"/>
                </a:rPr>
                <a:t>ACEI, or ARB, or BB, or CCB)</a:t>
              </a:r>
            </a:p>
          </p:txBody>
        </p:sp>
        <p:sp>
          <p:nvSpPr>
            <p:cNvPr id="71716" name="AutoShape 13"/>
            <p:cNvSpPr>
              <a:spLocks noChangeArrowheads="1"/>
            </p:cNvSpPr>
            <p:nvPr/>
          </p:nvSpPr>
          <p:spPr bwMode="auto">
            <a:xfrm>
              <a:off x="217" y="2447"/>
              <a:ext cx="1660" cy="664"/>
            </a:xfrm>
            <a:prstGeom prst="flowChartAlternateProcess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Ctr="1"/>
            <a:lstStyle/>
            <a:p>
              <a:pPr eaLnBrk="0" hangingPunct="0">
                <a:spcBef>
                  <a:spcPct val="50000"/>
                </a:spcBef>
              </a:pPr>
              <a:r>
                <a:rPr lang="en-US" sz="1200" b="1">
                  <a:latin typeface="Arial" pitchFamily="34" charset="0"/>
                </a:rPr>
                <a:t>Stage 1 Hypertension</a:t>
              </a:r>
              <a:br>
                <a:rPr lang="en-US" sz="1200" b="1">
                  <a:latin typeface="Arial" pitchFamily="34" charset="0"/>
                </a:rPr>
              </a:br>
              <a:r>
                <a:rPr lang="en-US" sz="1100">
                  <a:latin typeface="Arial" pitchFamily="34" charset="0"/>
                </a:rPr>
                <a:t>(SBP 140</a:t>
              </a:r>
              <a:r>
                <a:rPr lang="en-US" sz="1100">
                  <a:latin typeface="Arial" pitchFamily="34" charset="0"/>
                  <a:cs typeface="Arial" pitchFamily="34" charset="0"/>
                </a:rPr>
                <a:t>–159 or DBP 90–99 mmHg)</a:t>
              </a:r>
              <a:br>
                <a:rPr lang="en-US" sz="1100">
                  <a:latin typeface="Arial" pitchFamily="34" charset="0"/>
                  <a:cs typeface="Arial" pitchFamily="34" charset="0"/>
                </a:rPr>
              </a:br>
              <a:r>
                <a:rPr lang="en-US" sz="1100">
                  <a:latin typeface="Arial" pitchFamily="34" charset="0"/>
                  <a:cs typeface="Arial" pitchFamily="34" charset="0"/>
                </a:rPr>
                <a:t> Thiazide-type diuretics for most. </a:t>
              </a:r>
              <a:br>
                <a:rPr lang="en-US" sz="1100">
                  <a:latin typeface="Arial" pitchFamily="34" charset="0"/>
                  <a:cs typeface="Arial" pitchFamily="34" charset="0"/>
                </a:rPr>
              </a:br>
              <a:r>
                <a:rPr lang="en-US" sz="1100">
                  <a:latin typeface="Arial" pitchFamily="34" charset="0"/>
                  <a:cs typeface="Arial" pitchFamily="34" charset="0"/>
                </a:rPr>
                <a:t>May consider ACEI, ARB, BB, CCB, </a:t>
              </a:r>
              <a:br>
                <a:rPr lang="en-US" sz="1100">
                  <a:latin typeface="Arial" pitchFamily="34" charset="0"/>
                  <a:cs typeface="Arial" pitchFamily="34" charset="0"/>
                </a:rPr>
              </a:br>
              <a:r>
                <a:rPr lang="en-US" sz="1100">
                  <a:latin typeface="Arial" pitchFamily="34" charset="0"/>
                  <a:cs typeface="Arial" pitchFamily="34" charset="0"/>
                </a:rPr>
                <a:t>or combination.</a:t>
              </a:r>
            </a:p>
          </p:txBody>
        </p:sp>
        <p:sp>
          <p:nvSpPr>
            <p:cNvPr id="71717" name="Text Box 14"/>
            <p:cNvSpPr txBox="1">
              <a:spLocks noChangeArrowheads="1"/>
            </p:cNvSpPr>
            <p:nvPr/>
          </p:nvSpPr>
          <p:spPr bwMode="auto">
            <a:xfrm>
              <a:off x="1406" y="1983"/>
              <a:ext cx="1056" cy="294"/>
            </a:xfrm>
            <a:prstGeom prst="rect">
              <a:avLst/>
            </a:prstGeom>
            <a:solidFill>
              <a:srgbClr val="EAEAEA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1200" b="1" dirty="0">
                  <a:latin typeface="Arial" pitchFamily="34" charset="0"/>
                </a:rPr>
                <a:t>Without Compelling </a:t>
              </a:r>
              <a:br>
                <a:rPr lang="en-US" sz="1200" b="1" dirty="0">
                  <a:latin typeface="Arial" pitchFamily="34" charset="0"/>
                </a:rPr>
              </a:br>
              <a:r>
                <a:rPr lang="en-US" sz="1200" b="1" dirty="0">
                  <a:latin typeface="Arial" pitchFamily="34" charset="0"/>
                </a:rPr>
                <a:t>Indications</a:t>
              </a:r>
            </a:p>
          </p:txBody>
        </p:sp>
        <p:cxnSp>
          <p:nvCxnSpPr>
            <p:cNvPr id="71718" name="AutoShape 15"/>
            <p:cNvCxnSpPr>
              <a:cxnSpLocks noChangeShapeType="1"/>
              <a:stCxn id="71715" idx="0"/>
              <a:endCxn id="71717" idx="2"/>
            </p:cNvCxnSpPr>
            <p:nvPr/>
          </p:nvCxnSpPr>
          <p:spPr bwMode="auto">
            <a:xfrm rot="5400000" flipH="1">
              <a:off x="2284" y="1927"/>
              <a:ext cx="170" cy="869"/>
            </a:xfrm>
            <a:prstGeom prst="bentConnector3">
              <a:avLst>
                <a:gd name="adj1" fmla="val 50000"/>
              </a:avLst>
            </a:prstGeom>
            <a:noFill/>
            <a:ln w="12700">
              <a:solidFill>
                <a:schemeClr val="bg1"/>
              </a:solidFill>
              <a:miter lim="800000"/>
              <a:headEnd/>
              <a:tailEnd/>
            </a:ln>
          </p:spPr>
        </p:cxnSp>
        <p:cxnSp>
          <p:nvCxnSpPr>
            <p:cNvPr id="71719" name="AutoShape 16"/>
            <p:cNvCxnSpPr>
              <a:cxnSpLocks noChangeShapeType="1"/>
              <a:stCxn id="71717" idx="0"/>
            </p:cNvCxnSpPr>
            <p:nvPr/>
          </p:nvCxnSpPr>
          <p:spPr bwMode="auto">
            <a:xfrm rot="-5400000">
              <a:off x="2307" y="1486"/>
              <a:ext cx="124" cy="870"/>
            </a:xfrm>
            <a:prstGeom prst="bentConnector3">
              <a:avLst>
                <a:gd name="adj1" fmla="val 50000"/>
              </a:avLst>
            </a:prstGeom>
            <a:noFill/>
            <a:ln w="12700">
              <a:solidFill>
                <a:schemeClr val="bg1"/>
              </a:solidFill>
              <a:miter lim="800000"/>
              <a:headEnd/>
              <a:tailEnd/>
            </a:ln>
          </p:spPr>
        </p:cxnSp>
      </p:grpSp>
      <p:grpSp>
        <p:nvGrpSpPr>
          <p:cNvPr id="3" name="Group 17"/>
          <p:cNvGrpSpPr>
            <a:grpSpLocks/>
          </p:cNvGrpSpPr>
          <p:nvPr/>
        </p:nvGrpSpPr>
        <p:grpSpPr bwMode="auto">
          <a:xfrm>
            <a:off x="3924300" y="3357563"/>
            <a:ext cx="4351338" cy="1968500"/>
            <a:chOff x="2804" y="1859"/>
            <a:chExt cx="2741" cy="1240"/>
          </a:xfrm>
        </p:grpSpPr>
        <p:cxnSp>
          <p:nvCxnSpPr>
            <p:cNvPr id="71710" name="AutoShape 18"/>
            <p:cNvCxnSpPr>
              <a:cxnSpLocks noChangeShapeType="1"/>
              <a:stCxn id="71712" idx="2"/>
              <a:endCxn id="71711" idx="0"/>
            </p:cNvCxnSpPr>
            <p:nvPr/>
          </p:nvCxnSpPr>
          <p:spPr bwMode="auto">
            <a:xfrm>
              <a:off x="4716" y="2277"/>
              <a:ext cx="0" cy="160"/>
            </a:xfrm>
            <a:prstGeom prst="straightConnector1">
              <a:avLst/>
            </a:prstGeom>
            <a:noFill/>
            <a:ln w="12700">
              <a:solidFill>
                <a:schemeClr val="bg1"/>
              </a:solidFill>
              <a:round/>
              <a:headEnd/>
              <a:tailEnd/>
            </a:ln>
          </p:spPr>
        </p:cxnSp>
        <p:sp>
          <p:nvSpPr>
            <p:cNvPr id="71711" name="AutoShape 19"/>
            <p:cNvSpPr>
              <a:spLocks noChangeArrowheads="1"/>
            </p:cNvSpPr>
            <p:nvPr/>
          </p:nvSpPr>
          <p:spPr bwMode="auto">
            <a:xfrm>
              <a:off x="3887" y="2437"/>
              <a:ext cx="1658" cy="662"/>
            </a:xfrm>
            <a:prstGeom prst="flowChartAlternateProcess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Ctr="1"/>
            <a:lstStyle/>
            <a:p>
              <a:pPr eaLnBrk="0" hangingPunct="0">
                <a:spcBef>
                  <a:spcPct val="50000"/>
                </a:spcBef>
              </a:pPr>
              <a:r>
                <a:rPr lang="en-US" sz="1200" b="1">
                  <a:latin typeface="Arial" pitchFamily="34" charset="0"/>
                </a:rPr>
                <a:t>Drug(s) for the compelling indications </a:t>
              </a:r>
            </a:p>
            <a:p>
              <a:pPr eaLnBrk="0" hangingPunct="0">
                <a:spcBef>
                  <a:spcPct val="25000"/>
                </a:spcBef>
              </a:pPr>
              <a:r>
                <a:rPr lang="en-US" sz="1100">
                  <a:latin typeface="Arial" pitchFamily="34" charset="0"/>
                </a:rPr>
                <a:t>Other antihypertensive drugs (diuretics, ACEI, ARB, BB, CCB) </a:t>
              </a:r>
              <a:br>
                <a:rPr lang="en-US" sz="1100">
                  <a:latin typeface="Arial" pitchFamily="34" charset="0"/>
                </a:rPr>
              </a:br>
              <a:r>
                <a:rPr lang="en-US" sz="1100">
                  <a:latin typeface="Arial" pitchFamily="34" charset="0"/>
                </a:rPr>
                <a:t>as needed. </a:t>
              </a:r>
              <a:endParaRPr lang="en-US" sz="1100"/>
            </a:p>
          </p:txBody>
        </p:sp>
        <p:sp>
          <p:nvSpPr>
            <p:cNvPr id="71712" name="Text Box 20"/>
            <p:cNvSpPr txBox="1">
              <a:spLocks noChangeArrowheads="1"/>
            </p:cNvSpPr>
            <p:nvPr/>
          </p:nvSpPr>
          <p:spPr bwMode="auto">
            <a:xfrm>
              <a:off x="4188" y="1983"/>
              <a:ext cx="1056" cy="294"/>
            </a:xfrm>
            <a:prstGeom prst="rect">
              <a:avLst/>
            </a:prstGeom>
            <a:solidFill>
              <a:srgbClr val="EAEAEA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1200" b="1">
                  <a:latin typeface="Arial" pitchFamily="34" charset="0"/>
                </a:rPr>
                <a:t>With Compelling </a:t>
              </a:r>
              <a:br>
                <a:rPr lang="en-US" sz="1200" b="1">
                  <a:latin typeface="Arial" pitchFamily="34" charset="0"/>
                </a:rPr>
              </a:br>
              <a:r>
                <a:rPr lang="en-US" sz="1200" b="1">
                  <a:latin typeface="Arial" pitchFamily="34" charset="0"/>
                </a:rPr>
                <a:t>Indications</a:t>
              </a:r>
            </a:p>
          </p:txBody>
        </p:sp>
        <p:cxnSp>
          <p:nvCxnSpPr>
            <p:cNvPr id="71713" name="AutoShape 21"/>
            <p:cNvCxnSpPr>
              <a:cxnSpLocks noChangeShapeType="1"/>
              <a:endCxn id="71712" idx="0"/>
            </p:cNvCxnSpPr>
            <p:nvPr/>
          </p:nvCxnSpPr>
          <p:spPr bwMode="auto">
            <a:xfrm rot="16200000" flipH="1">
              <a:off x="3698" y="965"/>
              <a:ext cx="124" cy="1912"/>
            </a:xfrm>
            <a:prstGeom prst="bentConnector3">
              <a:avLst>
                <a:gd name="adj1" fmla="val 50000"/>
              </a:avLst>
            </a:prstGeom>
            <a:noFill/>
            <a:ln w="12700">
              <a:solidFill>
                <a:schemeClr val="bg1"/>
              </a:solidFill>
              <a:miter lim="800000"/>
              <a:headEnd/>
              <a:tailEnd/>
            </a:ln>
          </p:spPr>
        </p:cxnSp>
      </p:grpSp>
      <p:grpSp>
        <p:nvGrpSpPr>
          <p:cNvPr id="4" name="Group 22"/>
          <p:cNvGrpSpPr>
            <a:grpSpLocks/>
          </p:cNvGrpSpPr>
          <p:nvPr/>
        </p:nvGrpSpPr>
        <p:grpSpPr bwMode="auto">
          <a:xfrm>
            <a:off x="1619250" y="5340350"/>
            <a:ext cx="5832475" cy="1517650"/>
            <a:chOff x="1047" y="3099"/>
            <a:chExt cx="3669" cy="956"/>
          </a:xfrm>
        </p:grpSpPr>
        <p:cxnSp>
          <p:nvCxnSpPr>
            <p:cNvPr id="71704" name="AutoShape 23"/>
            <p:cNvCxnSpPr>
              <a:cxnSpLocks noChangeShapeType="1"/>
              <a:stCxn id="71707" idx="2"/>
              <a:endCxn id="71708" idx="0"/>
            </p:cNvCxnSpPr>
            <p:nvPr/>
          </p:nvCxnSpPr>
          <p:spPr bwMode="auto">
            <a:xfrm>
              <a:off x="2803" y="3566"/>
              <a:ext cx="0" cy="74"/>
            </a:xfrm>
            <a:prstGeom prst="straightConnector1">
              <a:avLst/>
            </a:prstGeom>
            <a:noFill/>
            <a:ln w="12700">
              <a:solidFill>
                <a:schemeClr val="bg1"/>
              </a:solidFill>
              <a:round/>
              <a:headEnd/>
              <a:tailEnd/>
            </a:ln>
          </p:spPr>
        </p:cxnSp>
        <p:cxnSp>
          <p:nvCxnSpPr>
            <p:cNvPr id="71705" name="AutoShape 24"/>
            <p:cNvCxnSpPr>
              <a:cxnSpLocks noChangeShapeType="1"/>
              <a:endCxn id="71707" idx="0"/>
            </p:cNvCxnSpPr>
            <p:nvPr/>
          </p:nvCxnSpPr>
          <p:spPr bwMode="auto">
            <a:xfrm rot="16200000" flipH="1">
              <a:off x="1841" y="2317"/>
              <a:ext cx="167" cy="1756"/>
            </a:xfrm>
            <a:prstGeom prst="bentConnector3">
              <a:avLst>
                <a:gd name="adj1" fmla="val 49699"/>
              </a:avLst>
            </a:prstGeom>
            <a:noFill/>
            <a:ln w="12700">
              <a:solidFill>
                <a:schemeClr val="bg1"/>
              </a:solidFill>
              <a:miter lim="800000"/>
              <a:headEnd/>
              <a:tailEnd/>
            </a:ln>
          </p:spPr>
        </p:cxnSp>
        <p:cxnSp>
          <p:nvCxnSpPr>
            <p:cNvPr id="71706" name="AutoShape 25"/>
            <p:cNvCxnSpPr>
              <a:cxnSpLocks noChangeShapeType="1"/>
              <a:endCxn id="71707" idx="0"/>
            </p:cNvCxnSpPr>
            <p:nvPr/>
          </p:nvCxnSpPr>
          <p:spPr bwMode="auto">
            <a:xfrm rot="5400000">
              <a:off x="3670" y="2232"/>
              <a:ext cx="179" cy="1913"/>
            </a:xfrm>
            <a:prstGeom prst="bentConnector3">
              <a:avLst>
                <a:gd name="adj1" fmla="val 53630"/>
              </a:avLst>
            </a:prstGeom>
            <a:noFill/>
            <a:ln w="12700">
              <a:solidFill>
                <a:schemeClr val="bg1"/>
              </a:solidFill>
              <a:miter lim="800000"/>
              <a:headEnd/>
              <a:tailEnd/>
            </a:ln>
          </p:spPr>
        </p:cxnSp>
        <p:sp>
          <p:nvSpPr>
            <p:cNvPr id="71707" name="AutoShape 26"/>
            <p:cNvSpPr>
              <a:spLocks noChangeArrowheads="1"/>
            </p:cNvSpPr>
            <p:nvPr/>
          </p:nvSpPr>
          <p:spPr bwMode="auto">
            <a:xfrm>
              <a:off x="1809" y="3278"/>
              <a:ext cx="1987" cy="288"/>
            </a:xfrm>
            <a:prstGeom prst="flowChartPreparation">
              <a:avLst/>
            </a:prstGeom>
            <a:solidFill>
              <a:srgbClr val="C0C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spcBef>
                  <a:spcPct val="50000"/>
                </a:spcBef>
              </a:pPr>
              <a:r>
                <a:rPr lang="en-US" sz="1200" b="1" dirty="0">
                  <a:latin typeface="Arial" pitchFamily="34" charset="0"/>
                </a:rPr>
                <a:t>Not at Goal </a:t>
              </a:r>
              <a:br>
                <a:rPr lang="en-US" sz="1200" b="1" dirty="0">
                  <a:latin typeface="Arial" pitchFamily="34" charset="0"/>
                </a:rPr>
              </a:br>
              <a:r>
                <a:rPr lang="en-US" sz="1200" b="1" dirty="0">
                  <a:latin typeface="Arial" pitchFamily="34" charset="0"/>
                </a:rPr>
                <a:t>Blood Pressure</a:t>
              </a:r>
            </a:p>
          </p:txBody>
        </p:sp>
        <p:sp>
          <p:nvSpPr>
            <p:cNvPr id="71708" name="AutoShape 27"/>
            <p:cNvSpPr>
              <a:spLocks noChangeArrowheads="1"/>
            </p:cNvSpPr>
            <p:nvPr/>
          </p:nvSpPr>
          <p:spPr bwMode="auto">
            <a:xfrm>
              <a:off x="1603" y="3640"/>
              <a:ext cx="2400" cy="415"/>
            </a:xfrm>
            <a:prstGeom prst="flowChartAlternateProcess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 anchorCtr="1"/>
            <a:lstStyle/>
            <a:p>
              <a:pPr eaLnBrk="0" hangingPunct="0">
                <a:spcBef>
                  <a:spcPct val="50000"/>
                </a:spcBef>
              </a:pPr>
              <a:r>
                <a:rPr lang="en-US" sz="1200">
                  <a:latin typeface="Arial" pitchFamily="34" charset="0"/>
                </a:rPr>
                <a:t>Optimize dosages or add additional drugs </a:t>
              </a:r>
              <a:br>
                <a:rPr lang="en-US" sz="1200">
                  <a:latin typeface="Arial" pitchFamily="34" charset="0"/>
                </a:rPr>
              </a:br>
              <a:r>
                <a:rPr lang="en-US" sz="1200">
                  <a:latin typeface="Arial" pitchFamily="34" charset="0"/>
                </a:rPr>
                <a:t>until goal blood pressure is achieved.</a:t>
              </a:r>
              <a:br>
                <a:rPr lang="en-US" sz="1200">
                  <a:latin typeface="Arial" pitchFamily="34" charset="0"/>
                </a:rPr>
              </a:br>
              <a:r>
                <a:rPr lang="en-US" sz="1200">
                  <a:latin typeface="Arial" pitchFamily="34" charset="0"/>
                </a:rPr>
                <a:t>Consider consultation with hypertension specialist.</a:t>
              </a:r>
              <a:endParaRPr lang="en-US" sz="900" i="1">
                <a:latin typeface="Arial" pitchFamily="34" charset="0"/>
              </a:endParaRPr>
            </a:p>
          </p:txBody>
        </p:sp>
        <p:cxnSp>
          <p:nvCxnSpPr>
            <p:cNvPr id="71709" name="AutoShape 28"/>
            <p:cNvCxnSpPr>
              <a:cxnSpLocks noChangeShapeType="1"/>
              <a:endCxn id="71707" idx="0"/>
            </p:cNvCxnSpPr>
            <p:nvPr/>
          </p:nvCxnSpPr>
          <p:spPr bwMode="auto">
            <a:xfrm rot="5400000">
              <a:off x="2718" y="3194"/>
              <a:ext cx="169" cy="0"/>
            </a:xfrm>
            <a:prstGeom prst="straightConnector1">
              <a:avLst/>
            </a:prstGeom>
            <a:noFill/>
            <a:ln w="12700">
              <a:solidFill>
                <a:schemeClr val="bg1"/>
              </a:solidFill>
              <a:round/>
              <a:headEnd/>
              <a:tailEnd/>
            </a:ln>
          </p:spPr>
        </p:cxnSp>
      </p:grpSp>
      <p:sp>
        <p:nvSpPr>
          <p:cNvPr id="71688" name="Line 30"/>
          <p:cNvSpPr>
            <a:spLocks noChangeShapeType="1"/>
          </p:cNvSpPr>
          <p:nvPr/>
        </p:nvSpPr>
        <p:spPr bwMode="auto">
          <a:xfrm>
            <a:off x="4427538" y="1700213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71689" name="Line 31"/>
          <p:cNvSpPr>
            <a:spLocks noChangeShapeType="1"/>
          </p:cNvSpPr>
          <p:nvPr/>
        </p:nvSpPr>
        <p:spPr bwMode="auto">
          <a:xfrm>
            <a:off x="4427538" y="2349500"/>
            <a:ext cx="0" cy="3587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71690" name="Line 32"/>
          <p:cNvSpPr>
            <a:spLocks noChangeShapeType="1"/>
          </p:cNvSpPr>
          <p:nvPr/>
        </p:nvSpPr>
        <p:spPr bwMode="auto">
          <a:xfrm>
            <a:off x="4427538" y="3213100"/>
            <a:ext cx="0" cy="144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691" name="Line 33"/>
          <p:cNvSpPr>
            <a:spLocks noChangeShapeType="1"/>
          </p:cNvSpPr>
          <p:nvPr/>
        </p:nvSpPr>
        <p:spPr bwMode="auto">
          <a:xfrm>
            <a:off x="2627313" y="3357563"/>
            <a:ext cx="42497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692" name="Line 35"/>
          <p:cNvSpPr>
            <a:spLocks noChangeShapeType="1"/>
          </p:cNvSpPr>
          <p:nvPr/>
        </p:nvSpPr>
        <p:spPr bwMode="auto">
          <a:xfrm>
            <a:off x="2590800" y="3357563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71693" name="Line 36"/>
          <p:cNvSpPr>
            <a:spLocks noChangeShapeType="1"/>
          </p:cNvSpPr>
          <p:nvPr/>
        </p:nvSpPr>
        <p:spPr bwMode="auto">
          <a:xfrm>
            <a:off x="6877050" y="3357563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71694" name="Line 39"/>
          <p:cNvSpPr>
            <a:spLocks noChangeShapeType="1"/>
          </p:cNvSpPr>
          <p:nvPr/>
        </p:nvSpPr>
        <p:spPr bwMode="auto">
          <a:xfrm>
            <a:off x="6877050" y="4005263"/>
            <a:ext cx="0" cy="2873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71695" name="Line 40"/>
          <p:cNvSpPr>
            <a:spLocks noChangeShapeType="1"/>
          </p:cNvSpPr>
          <p:nvPr/>
        </p:nvSpPr>
        <p:spPr bwMode="auto">
          <a:xfrm>
            <a:off x="1403350" y="5373688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696" name="Line 41"/>
          <p:cNvSpPr>
            <a:spLocks noChangeShapeType="1"/>
          </p:cNvSpPr>
          <p:nvPr/>
        </p:nvSpPr>
        <p:spPr bwMode="auto">
          <a:xfrm>
            <a:off x="6948488" y="5373688"/>
            <a:ext cx="0" cy="142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697" name="Line 42"/>
          <p:cNvSpPr>
            <a:spLocks noChangeShapeType="1"/>
          </p:cNvSpPr>
          <p:nvPr/>
        </p:nvSpPr>
        <p:spPr bwMode="auto">
          <a:xfrm>
            <a:off x="1403350" y="5516563"/>
            <a:ext cx="55451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698" name="Line 44"/>
          <p:cNvSpPr>
            <a:spLocks noChangeShapeType="1"/>
          </p:cNvSpPr>
          <p:nvPr/>
        </p:nvSpPr>
        <p:spPr bwMode="auto">
          <a:xfrm>
            <a:off x="4356100" y="4149725"/>
            <a:ext cx="0" cy="142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699" name="Line 45"/>
          <p:cNvSpPr>
            <a:spLocks noChangeShapeType="1"/>
          </p:cNvSpPr>
          <p:nvPr/>
        </p:nvSpPr>
        <p:spPr bwMode="auto">
          <a:xfrm>
            <a:off x="1331913" y="4149725"/>
            <a:ext cx="30241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700" name="Line 46"/>
          <p:cNvSpPr>
            <a:spLocks noChangeShapeType="1"/>
          </p:cNvSpPr>
          <p:nvPr/>
        </p:nvSpPr>
        <p:spPr bwMode="auto">
          <a:xfrm>
            <a:off x="1331913" y="4149725"/>
            <a:ext cx="0" cy="142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701" name="Line 47"/>
          <p:cNvSpPr>
            <a:spLocks noChangeShapeType="1"/>
          </p:cNvSpPr>
          <p:nvPr/>
        </p:nvSpPr>
        <p:spPr bwMode="auto">
          <a:xfrm>
            <a:off x="2555875" y="4005263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702" name="Line 48"/>
          <p:cNvSpPr>
            <a:spLocks noChangeShapeType="1"/>
          </p:cNvSpPr>
          <p:nvPr/>
        </p:nvSpPr>
        <p:spPr bwMode="auto">
          <a:xfrm>
            <a:off x="4427538" y="5373688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703" name="TextBox 1"/>
          <p:cNvSpPr txBox="1">
            <a:spLocks noChangeArrowheads="1"/>
          </p:cNvSpPr>
          <p:nvPr/>
        </p:nvSpPr>
        <p:spPr bwMode="auto">
          <a:xfrm>
            <a:off x="6659563" y="5853113"/>
            <a:ext cx="23050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id-ID" dirty="0"/>
              <a:t>(JNC-7, </a:t>
            </a:r>
            <a:r>
              <a:rPr lang="id-ID" dirty="0" smtClean="0"/>
              <a:t>20</a:t>
            </a:r>
            <a:r>
              <a:rPr lang="en-US" dirty="0" smtClean="0"/>
              <a:t>03</a:t>
            </a:r>
            <a:r>
              <a:rPr lang="id-ID" dirty="0" smtClean="0"/>
              <a:t>)</a:t>
            </a:r>
            <a:endParaRPr lang="id-ID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2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38" y="825500"/>
            <a:ext cx="7715250" cy="511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3730" name="TextBox 1"/>
          <p:cNvSpPr txBox="1">
            <a:spLocks noChangeArrowheads="1"/>
          </p:cNvSpPr>
          <p:nvPr/>
        </p:nvSpPr>
        <p:spPr bwMode="auto">
          <a:xfrm>
            <a:off x="1979613" y="5937250"/>
            <a:ext cx="49688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id-ID"/>
              <a:t>(Pharmacy Therapy, 2003)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6934200" y="6305550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F713AE38-C9DA-49B2-94FA-8FDB4CD640DA}" type="slidenum">
              <a:rPr lang="en-US" sz="1400">
                <a:solidFill>
                  <a:schemeClr val="tx2"/>
                </a:solidFill>
                <a:latin typeface="Arial" pitchFamily="34" charset="0"/>
              </a:rPr>
              <a:pPr/>
              <a:t>13</a:t>
            </a:fld>
            <a:endParaRPr lang="en-US" sz="1400">
              <a:solidFill>
                <a:schemeClr val="tx2"/>
              </a:solidFill>
              <a:latin typeface="Arial" pitchFamily="34" charset="0"/>
            </a:endParaRPr>
          </a:p>
        </p:txBody>
      </p:sp>
      <p:sp>
        <p:nvSpPr>
          <p:cNvPr id="74754" name="Rectangle 4"/>
          <p:cNvSpPr>
            <a:spLocks noChangeArrowheads="1"/>
          </p:cNvSpPr>
          <p:nvPr/>
        </p:nvSpPr>
        <p:spPr bwMode="auto">
          <a:xfrm>
            <a:off x="457200" y="152400"/>
            <a:ext cx="8229600" cy="52546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</p:spPr>
        <p:txBody>
          <a:bodyPr lIns="97967" tIns="48983" rIns="97967" bIns="48983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800" b="1" dirty="0">
                <a:solidFill>
                  <a:srgbClr val="FFFF00"/>
                </a:solidFill>
                <a:latin typeface="Arial" pitchFamily="34" charset="0"/>
                <a:cs typeface="Times New Roman" pitchFamily="18" charset="0"/>
              </a:rPr>
              <a:t>ABCD Compare &amp; Contrast</a:t>
            </a:r>
            <a:r>
              <a:rPr lang="id-ID" sz="2800" b="1" dirty="0">
                <a:solidFill>
                  <a:srgbClr val="FFFF00"/>
                </a:solidFill>
                <a:latin typeface="Arial" pitchFamily="34" charset="0"/>
                <a:cs typeface="Times New Roman" pitchFamily="18" charset="0"/>
              </a:rPr>
              <a:t> (Braunwald</a:t>
            </a:r>
            <a:r>
              <a:rPr lang="id-ID" sz="2800" b="1" dirty="0" smtClean="0">
                <a:solidFill>
                  <a:srgbClr val="FFFF00"/>
                </a:solidFill>
                <a:latin typeface="Arial" pitchFamily="34" charset="0"/>
                <a:cs typeface="Times New Roman" pitchFamily="18" charset="0"/>
              </a:rPr>
              <a:t>,</a:t>
            </a:r>
            <a:r>
              <a:rPr lang="en-US" sz="2800" b="1" dirty="0" smtClean="0">
                <a:solidFill>
                  <a:srgbClr val="FFFF00"/>
                </a:solidFill>
                <a:latin typeface="Arial" pitchFamily="34" charset="0"/>
                <a:cs typeface="Times New Roman" pitchFamily="18" charset="0"/>
              </a:rPr>
              <a:t> </a:t>
            </a:r>
            <a:r>
              <a:rPr lang="id-ID" sz="2800" b="1" dirty="0" smtClean="0">
                <a:solidFill>
                  <a:srgbClr val="FFFF00"/>
                </a:solidFill>
                <a:latin typeface="Arial" pitchFamily="34" charset="0"/>
                <a:cs typeface="Times New Roman" pitchFamily="18" charset="0"/>
              </a:rPr>
              <a:t>2013</a:t>
            </a:r>
            <a:r>
              <a:rPr lang="id-ID" sz="2800" b="1" dirty="0">
                <a:solidFill>
                  <a:srgbClr val="FFFF00"/>
                </a:solidFill>
                <a:latin typeface="Arial" pitchFamily="34" charset="0"/>
                <a:cs typeface="Times New Roman" pitchFamily="18" charset="0"/>
              </a:rPr>
              <a:t>)</a:t>
            </a:r>
            <a:endParaRPr lang="en-US" sz="2800" b="1" dirty="0">
              <a:solidFill>
                <a:srgbClr val="FFFF00"/>
              </a:solidFill>
              <a:latin typeface="Arial" pitchFamily="34" charset="0"/>
              <a:cs typeface="Times New Roman" pitchFamily="18" charset="0"/>
            </a:endParaRPr>
          </a:p>
        </p:txBody>
      </p:sp>
      <p:graphicFrame>
        <p:nvGraphicFramePr>
          <p:cNvPr id="579740" name="Group 156"/>
          <p:cNvGraphicFramePr>
            <a:graphicFrameLocks noGrp="1"/>
          </p:cNvGraphicFramePr>
          <p:nvPr/>
        </p:nvGraphicFramePr>
        <p:xfrm>
          <a:off x="304800" y="990600"/>
          <a:ext cx="8458200" cy="5257803"/>
        </p:xfrm>
        <a:graphic>
          <a:graphicData uri="http://schemas.openxmlformats.org/drawingml/2006/table">
            <a:tbl>
              <a:tblPr/>
              <a:tblGrid>
                <a:gridCol w="1817688"/>
                <a:gridCol w="1549400"/>
                <a:gridCol w="1644650"/>
                <a:gridCol w="1754187"/>
                <a:gridCol w="1692275"/>
              </a:tblGrid>
              <a:tr h="525463">
                <a:tc>
                  <a:txBody>
                    <a:bodyPr/>
                    <a:lstStyle/>
                    <a:p>
                      <a:pPr marL="0" marR="0" lvl="0" indent="0" algn="l" defTabSz="979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Parameter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79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Diuretic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79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ACEi, ARB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79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MS Mincho" pitchFamily="49" charset="-128"/>
                          <a:ea typeface="MS Mincho" pitchFamily="49" charset="-128"/>
                        </a:rPr>
                        <a:t>β</a:t>
                      </a: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blocker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79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Ca</a:t>
                      </a:r>
                      <a:r>
                        <a:rPr kumimoji="0" lang="en-US" sz="28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+</a:t>
                      </a: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 Blocker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5463">
                <a:tc>
                  <a:txBody>
                    <a:bodyPr/>
                    <a:lstStyle/>
                    <a:p>
                      <a:pPr marL="0" marR="0" lvl="0" indent="0" algn="l" defTabSz="979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 Narrow" pitchFamily="34" charset="0"/>
                        </a:rPr>
                        <a:t>Ischemia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79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itchFamily="34" charset="0"/>
                        </a:rPr>
                        <a:t>No effect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79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itchFamily="34" charset="0"/>
                        </a:rPr>
                        <a:t>Improves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79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itchFamily="34" charset="0"/>
                        </a:rPr>
                        <a:t>Improves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79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itchFamily="34" charset="0"/>
                        </a:rPr>
                        <a:t>Negative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</a:tr>
              <a:tr h="527050">
                <a:tc>
                  <a:txBody>
                    <a:bodyPr/>
                    <a:lstStyle/>
                    <a:p>
                      <a:pPr marL="0" marR="0" lvl="0" indent="0" algn="l" defTabSz="979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 Narrow" pitchFamily="34" charset="0"/>
                        </a:rPr>
                        <a:t>LVH, LVF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79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itchFamily="34" charset="0"/>
                        </a:rPr>
                        <a:t>Improves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79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itchFamily="34" charset="0"/>
                        </a:rPr>
                        <a:t>Improves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79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itchFamily="34" charset="0"/>
                        </a:rPr>
                        <a:t>Improves*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79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itchFamily="34" charset="0"/>
                        </a:rPr>
                        <a:t>Negative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</a:tr>
              <a:tr h="523875">
                <a:tc>
                  <a:txBody>
                    <a:bodyPr/>
                    <a:lstStyle/>
                    <a:p>
                      <a:pPr marL="0" marR="0" lvl="0" indent="0" algn="l" defTabSz="979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 Narrow" pitchFamily="34" charset="0"/>
                        </a:rPr>
                        <a:t>CV Mortality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79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itchFamily="34" charset="0"/>
                        </a:rPr>
                        <a:t>Improves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79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itchFamily="34" charset="0"/>
                        </a:rPr>
                        <a:t>Improves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79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itchFamily="34" charset="0"/>
                        </a:rPr>
                        <a:t>Improves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79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itchFamily="34" charset="0"/>
                        </a:rPr>
                        <a:t>Increases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</a:tr>
              <a:tr h="527050">
                <a:tc>
                  <a:txBody>
                    <a:bodyPr/>
                    <a:lstStyle/>
                    <a:p>
                      <a:pPr marL="0" marR="0" lvl="0" indent="0" algn="l" defTabSz="979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 Narrow" pitchFamily="34" charset="0"/>
                        </a:rPr>
                        <a:t>Heart rate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79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itchFamily="34" charset="0"/>
                        </a:rPr>
                        <a:t>No effect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79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itchFamily="34" charset="0"/>
                        </a:rPr>
                        <a:t>No effect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79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itchFamily="34" charset="0"/>
                        </a:rPr>
                        <a:t>Bradycardia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79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itchFamily="34" charset="0"/>
                        </a:rPr>
                        <a:t>Tachycardia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</a:tr>
              <a:tr h="525463">
                <a:tc>
                  <a:txBody>
                    <a:bodyPr/>
                    <a:lstStyle/>
                    <a:p>
                      <a:pPr marL="0" marR="0" lvl="0" indent="0" algn="l" defTabSz="979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 Narrow" pitchFamily="34" charset="0"/>
                        </a:rPr>
                        <a:t>Use in DM 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79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itchFamily="34" charset="0"/>
                        </a:rPr>
                        <a:t>Negative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79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itchFamily="34" charset="0"/>
                        </a:rPr>
                        <a:t>Excellent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79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itchFamily="34" charset="0"/>
                        </a:rPr>
                        <a:t>Negative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79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itchFamily="34" charset="0"/>
                        </a:rPr>
                        <a:t>Negative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</a:tr>
              <a:tr h="525463">
                <a:tc>
                  <a:txBody>
                    <a:bodyPr/>
                    <a:lstStyle/>
                    <a:p>
                      <a:pPr marL="0" marR="0" lvl="0" indent="0" algn="l" defTabSz="979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 Narrow" pitchFamily="34" charset="0"/>
                        </a:rPr>
                        <a:t>Lipid effects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79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itchFamily="34" charset="0"/>
                        </a:rPr>
                        <a:t>Negative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79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itchFamily="34" charset="0"/>
                        </a:rPr>
                        <a:t>Excellent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79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itchFamily="34" charset="0"/>
                        </a:rPr>
                        <a:t>Negative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79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itchFamily="34" charset="0"/>
                        </a:rPr>
                        <a:t>Neutral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</a:tr>
              <a:tr h="525463">
                <a:tc>
                  <a:txBody>
                    <a:bodyPr/>
                    <a:lstStyle/>
                    <a:p>
                      <a:pPr marL="0" marR="0" lvl="0" indent="0" algn="l" defTabSz="979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 Narrow" pitchFamily="34" charset="0"/>
                        </a:rPr>
                        <a:t>Fluid &amp; Na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79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itchFamily="34" charset="0"/>
                        </a:rPr>
                        <a:t>Enhances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79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itchFamily="34" charset="0"/>
                        </a:rPr>
                        <a:t>No effect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79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itchFamily="34" charset="0"/>
                        </a:rPr>
                        <a:t>Vasoconstr.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79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itchFamily="34" charset="0"/>
                        </a:rPr>
                        <a:t>Vasodilatory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</a:tr>
              <a:tr h="527050">
                <a:tc>
                  <a:txBody>
                    <a:bodyPr/>
                    <a:lstStyle/>
                    <a:p>
                      <a:pPr marL="0" marR="0" lvl="0" indent="0" algn="l" defTabSz="979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 Narrow" pitchFamily="34" charset="0"/>
                        </a:rPr>
                        <a:t>K ex / bronchi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79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itchFamily="34" charset="0"/>
                        </a:rPr>
                        <a:t>Enhances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79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itchFamily="34" charset="0"/>
                        </a:rPr>
                        <a:t>No effect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79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itchFamily="34" charset="0"/>
                        </a:rPr>
                        <a:t>Bronchospa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79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itchFamily="34" charset="0"/>
                        </a:rPr>
                        <a:t>No effect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</a:tr>
              <a:tr h="525463">
                <a:tc>
                  <a:txBody>
                    <a:bodyPr/>
                    <a:lstStyle/>
                    <a:p>
                      <a:pPr marL="0" marR="0" lvl="0" indent="0" algn="l" defTabSz="979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 Narrow" pitchFamily="34" charset="0"/>
                        </a:rPr>
                        <a:t>UA / Conduct.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79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itchFamily="34" charset="0"/>
                        </a:rPr>
                        <a:t>↑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"/>
                        </a:rPr>
                        <a:t> 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itchFamily="34" charset="0"/>
                        </a:rPr>
                        <a:t>Uric acid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79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itchFamily="34" charset="0"/>
                        </a:rPr>
                        <a:t>No effect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79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itchFamily="34" charset="0"/>
                          <a:ea typeface="MS Mincho" pitchFamily="49" charset="-128"/>
                        </a:rPr>
                        <a:t>↓conduction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794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Narrow" pitchFamily="34" charset="0"/>
                        </a:rPr>
                        <a:t>No effect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</a:tr>
            </a:tbl>
          </a:graphicData>
        </a:graphic>
      </p:graphicFrame>
      <p:sp>
        <p:nvSpPr>
          <p:cNvPr id="74823" name="Footer Placeholder 4"/>
          <p:cNvSpPr>
            <a:spLocks noGrp="1"/>
          </p:cNvSpPr>
          <p:nvPr>
            <p:ph type="ftr" sz="quarter" idx="4294967295"/>
          </p:nvPr>
        </p:nvSpPr>
        <p:spPr bwMode="auto">
          <a:xfrm>
            <a:off x="76200" y="6305550"/>
            <a:ext cx="2895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z="1200">
                <a:solidFill>
                  <a:schemeClr val="hlink"/>
                </a:solidFill>
                <a:latin typeface="Arial" pitchFamily="34" charset="0"/>
              </a:rPr>
              <a:t>www.drsarma.in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7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850" y="549275"/>
            <a:ext cx="8351838" cy="5888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5778" name="TextBox 1"/>
          <p:cNvSpPr txBox="1">
            <a:spLocks noChangeArrowheads="1"/>
          </p:cNvSpPr>
          <p:nvPr/>
        </p:nvSpPr>
        <p:spPr bwMode="auto">
          <a:xfrm>
            <a:off x="3635375" y="5837238"/>
            <a:ext cx="32400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id-ID" b="1">
                <a:solidFill>
                  <a:srgbClr val="FF0000"/>
                </a:solidFill>
              </a:rPr>
              <a:t>(Drug Topics, 2003)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1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8458199" cy="698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6802" name="TextBox 1"/>
          <p:cNvSpPr txBox="1">
            <a:spLocks noChangeArrowheads="1"/>
          </p:cNvSpPr>
          <p:nvPr/>
        </p:nvSpPr>
        <p:spPr bwMode="auto">
          <a:xfrm>
            <a:off x="8480425" y="1268413"/>
            <a:ext cx="358775" cy="526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id-ID"/>
              <a:t>Braunwald, 2013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Title 1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60000"/>
              <a:lumOff val="40000"/>
            </a:schemeClr>
          </a:solidFill>
        </p:spPr>
        <p:txBody>
          <a:bodyPr/>
          <a:lstStyle/>
          <a:p>
            <a:pPr>
              <a:defRPr/>
            </a:pPr>
            <a:r>
              <a:rPr lang="en-US" dirty="0" smtClean="0"/>
              <a:t>Monitoring </a:t>
            </a:r>
            <a:r>
              <a:rPr lang="en-US" dirty="0" err="1" smtClean="0"/>
              <a:t>Antihypertensives</a:t>
            </a:r>
            <a:r>
              <a:rPr lang="en-US" dirty="0" smtClean="0"/>
              <a:t> 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457200" y="1523999"/>
          <a:ext cx="8382000" cy="4439604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3306661"/>
                <a:gridCol w="5075339"/>
              </a:tblGrid>
              <a:tr h="408690">
                <a:tc>
                  <a:txBody>
                    <a:bodyPr/>
                    <a:lstStyle/>
                    <a:p>
                      <a:r>
                        <a:rPr lang="en-US" dirty="0" smtClean="0"/>
                        <a:t>Class</a:t>
                      </a:r>
                      <a:endParaRPr lang="en-US" dirty="0"/>
                    </a:p>
                  </a:txBody>
                  <a:tcPr marL="91439" marR="91439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Parameters</a:t>
                      </a:r>
                      <a:endParaRPr lang="en-US" dirty="0"/>
                    </a:p>
                  </a:txBody>
                  <a:tcPr marL="91439" marR="91439"/>
                </a:tc>
              </a:tr>
              <a:tr h="1310047">
                <a:tc>
                  <a:txBody>
                    <a:bodyPr/>
                    <a:lstStyle/>
                    <a:p>
                      <a:r>
                        <a:rPr lang="en-US" dirty="0" smtClean="0"/>
                        <a:t>Diuretics</a:t>
                      </a:r>
                      <a:endParaRPr lang="en-US" dirty="0"/>
                    </a:p>
                  </a:txBody>
                  <a:tcPr marL="91439" marR="91439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blood pressure</a:t>
                      </a:r>
                    </a:p>
                    <a:p>
                      <a:r>
                        <a:rPr lang="en-US" dirty="0" smtClean="0"/>
                        <a:t>BUN/serum </a:t>
                      </a:r>
                      <a:r>
                        <a:rPr lang="en-US" dirty="0" err="1" smtClean="0"/>
                        <a:t>creatinine</a:t>
                      </a:r>
                      <a:endParaRPr lang="en-US" dirty="0" smtClean="0"/>
                    </a:p>
                    <a:p>
                      <a:r>
                        <a:rPr lang="en-US" dirty="0" smtClean="0"/>
                        <a:t>serum electrolytes (K+, Mg2+, Na+)</a:t>
                      </a:r>
                    </a:p>
                    <a:p>
                      <a:r>
                        <a:rPr lang="en-US" baseline="0" dirty="0" smtClean="0"/>
                        <a:t>uric acid (for </a:t>
                      </a:r>
                      <a:r>
                        <a:rPr lang="en-US" baseline="0" dirty="0" err="1" smtClean="0"/>
                        <a:t>thiazides</a:t>
                      </a:r>
                      <a:r>
                        <a:rPr lang="en-US" baseline="0" dirty="0" smtClean="0"/>
                        <a:t>)</a:t>
                      </a:r>
                      <a:endParaRPr lang="en-US" dirty="0"/>
                    </a:p>
                  </a:txBody>
                  <a:tcPr marL="91439" marR="91439"/>
                </a:tc>
              </a:tr>
              <a:tr h="705410">
                <a:tc>
                  <a:txBody>
                    <a:bodyPr/>
                    <a:lstStyle/>
                    <a:p>
                      <a:r>
                        <a:rPr lang="el-GR" dirty="0" smtClean="0"/>
                        <a:t>β</a:t>
                      </a:r>
                      <a:r>
                        <a:rPr lang="en-US" dirty="0" smtClean="0"/>
                        <a:t>-Blockers</a:t>
                      </a:r>
                      <a:endParaRPr lang="en-US" dirty="0"/>
                    </a:p>
                  </a:txBody>
                  <a:tcPr marL="91439" marR="91439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blood pressure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heart rate</a:t>
                      </a:r>
                    </a:p>
                  </a:txBody>
                  <a:tcPr marL="91439" marR="91439"/>
                </a:tc>
              </a:tr>
              <a:tr h="131004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 smtClean="0"/>
                        <a:t>Aldosterone</a:t>
                      </a:r>
                      <a:r>
                        <a:rPr lang="en-US" dirty="0" smtClean="0"/>
                        <a:t> antagonists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ACE inhibitors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 smtClean="0"/>
                        <a:t>Angiotensin</a:t>
                      </a:r>
                      <a:r>
                        <a:rPr lang="en-US" dirty="0" smtClean="0"/>
                        <a:t> II receptor blockers Direct </a:t>
                      </a:r>
                      <a:r>
                        <a:rPr lang="en-US" dirty="0" err="1" smtClean="0"/>
                        <a:t>Renin</a:t>
                      </a:r>
                      <a:r>
                        <a:rPr lang="en-US" dirty="0" smtClean="0"/>
                        <a:t> inhibitors</a:t>
                      </a:r>
                      <a:endParaRPr lang="en-US" dirty="0"/>
                    </a:p>
                  </a:txBody>
                  <a:tcPr marL="91439" marR="91439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blood pressure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BUN/serum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creatinine</a:t>
                      </a:r>
                      <a:endParaRPr lang="en-US" baseline="0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aseline="0" dirty="0" smtClean="0"/>
                        <a:t>serum potassium</a:t>
                      </a:r>
                      <a:endParaRPr lang="en-US" dirty="0" smtClean="0"/>
                    </a:p>
                  </a:txBody>
                  <a:tcPr marL="91439" marR="91439"/>
                </a:tc>
              </a:tr>
              <a:tr h="705410">
                <a:tc>
                  <a:txBody>
                    <a:bodyPr/>
                    <a:lstStyle/>
                    <a:p>
                      <a:r>
                        <a:rPr lang="en-US" dirty="0" smtClean="0"/>
                        <a:t>Calcium channel blockers</a:t>
                      </a:r>
                      <a:endParaRPr lang="en-US" dirty="0"/>
                    </a:p>
                  </a:txBody>
                  <a:tcPr marL="91439" marR="91439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blood pressure</a:t>
                      </a:r>
                    </a:p>
                    <a:p>
                      <a:r>
                        <a:rPr lang="en-US" dirty="0" smtClean="0"/>
                        <a:t>heart rate </a:t>
                      </a:r>
                      <a:endParaRPr lang="en-US" dirty="0"/>
                    </a:p>
                  </a:txBody>
                  <a:tcPr marL="91439" marR="91439"/>
                </a:tc>
              </a:tr>
            </a:tbl>
          </a:graphicData>
        </a:graphic>
      </p:graphicFrame>
      <p:sp>
        <p:nvSpPr>
          <p:cNvPr id="7784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6718300" y="62484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0" hangingPunct="0"/>
            <a:fld id="{CC82FBD4-6752-4A70-BF26-BAE5E97640B8}" type="slidenum">
              <a:rPr lang="en-US"/>
              <a:pPr eaLnBrk="0" hangingPunct="0"/>
              <a:t>16</a:t>
            </a:fld>
            <a:endParaRPr lang="en-US"/>
          </a:p>
        </p:txBody>
      </p:sp>
      <p:sp>
        <p:nvSpPr>
          <p:cNvPr id="85016" name="Rectangle 12"/>
          <p:cNvSpPr>
            <a:spLocks noChangeArrowheads="1"/>
          </p:cNvSpPr>
          <p:nvPr/>
        </p:nvSpPr>
        <p:spPr bwMode="auto">
          <a:xfrm>
            <a:off x="0" y="6076950"/>
            <a:ext cx="91440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defRPr/>
            </a:pPr>
            <a:r>
              <a:rPr lang="en-US" sz="1600" dirty="0" err="1">
                <a:latin typeface="+mn-lt"/>
                <a:cs typeface="Arial" charset="0"/>
              </a:rPr>
              <a:t>DiPiro</a:t>
            </a:r>
            <a:r>
              <a:rPr lang="en-US" sz="1600" dirty="0">
                <a:latin typeface="+mn-lt"/>
                <a:cs typeface="Arial" charset="0"/>
              </a:rPr>
              <a:t> JT, Talbert RL, Yee GC, </a:t>
            </a:r>
            <a:r>
              <a:rPr lang="en-US" sz="1600" dirty="0" err="1">
                <a:latin typeface="+mn-lt"/>
                <a:cs typeface="Arial" charset="0"/>
              </a:rPr>
              <a:t>Matzke</a:t>
            </a:r>
            <a:r>
              <a:rPr lang="en-US" sz="1600" dirty="0">
                <a:latin typeface="+mn-lt"/>
                <a:cs typeface="Arial" charset="0"/>
              </a:rPr>
              <a:t> GR, Wells BG, Posey LM: </a:t>
            </a:r>
            <a:r>
              <a:rPr lang="en-US" sz="1600" dirty="0" err="1">
                <a:latin typeface="+mn-lt"/>
                <a:cs typeface="Arial" charset="0"/>
              </a:rPr>
              <a:t>Pharmacotherapy:A</a:t>
            </a:r>
            <a:r>
              <a:rPr lang="en-US" sz="1600" dirty="0">
                <a:latin typeface="+mn-lt"/>
                <a:cs typeface="Arial" charset="0"/>
              </a:rPr>
              <a:t> </a:t>
            </a:r>
            <a:r>
              <a:rPr lang="en-US" sz="1600" dirty="0" err="1">
                <a:latin typeface="+mn-lt"/>
                <a:cs typeface="Arial" charset="0"/>
              </a:rPr>
              <a:t>Pathophysiologic</a:t>
            </a:r>
            <a:r>
              <a:rPr lang="en-US" sz="1600" dirty="0">
                <a:latin typeface="+mn-lt"/>
                <a:cs typeface="Arial" charset="0"/>
              </a:rPr>
              <a:t> Approach, 7th Edition: http://www.accesspharmacy.com/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LAPSEDTIME" val="37.44"/>
  <p:tag name="AUDIO_ID" val="307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590</Words>
  <Application>Microsoft Office PowerPoint</Application>
  <PresentationFormat>On-screen Show (4:3)</PresentationFormat>
  <Paragraphs>167</Paragraphs>
  <Slides>16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Tambahan wawasan</vt:lpstr>
      <vt:lpstr>KLASIFIKASI HT</vt:lpstr>
      <vt:lpstr>Slide 3</vt:lpstr>
      <vt:lpstr>Slide 4</vt:lpstr>
      <vt:lpstr>Treatment Options for Hypertension</vt:lpstr>
      <vt:lpstr>Emergencies &amp; Urgencies</vt:lpstr>
      <vt:lpstr>Slide 7</vt:lpstr>
      <vt:lpstr>Terapi Kombinasi</vt:lpstr>
      <vt:lpstr>Fixed-dose combination yang paling efektif adalah sebagai berikut:</vt:lpstr>
      <vt:lpstr>Slide 10</vt:lpstr>
      <vt:lpstr>Slide 11</vt:lpstr>
      <vt:lpstr>Slide 12</vt:lpstr>
      <vt:lpstr>Slide 13</vt:lpstr>
      <vt:lpstr>Slide 14</vt:lpstr>
      <vt:lpstr>Slide 15</vt:lpstr>
      <vt:lpstr>Monitoring Antihypertensives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Macbook Air</dc:creator>
  <cp:lastModifiedBy>Macbook Air</cp:lastModifiedBy>
  <cp:revision>4</cp:revision>
  <dcterms:created xsi:type="dcterms:W3CDTF">2014-12-20T05:32:34Z</dcterms:created>
  <dcterms:modified xsi:type="dcterms:W3CDTF">2014-12-20T06:04:16Z</dcterms:modified>
</cp:coreProperties>
</file>